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31"/>
  </p:notesMasterIdLst>
  <p:sldIdLst>
    <p:sldId id="256" r:id="rId2"/>
    <p:sldId id="258" r:id="rId3"/>
    <p:sldId id="259" r:id="rId4"/>
    <p:sldId id="261" r:id="rId5"/>
    <p:sldId id="277" r:id="rId6"/>
    <p:sldId id="278" r:id="rId7"/>
    <p:sldId id="279" r:id="rId8"/>
    <p:sldId id="280" r:id="rId9"/>
    <p:sldId id="260" r:id="rId10"/>
    <p:sldId id="281" r:id="rId11"/>
    <p:sldId id="282" r:id="rId12"/>
    <p:sldId id="262" r:id="rId13"/>
    <p:sldId id="265" r:id="rId14"/>
    <p:sldId id="283" r:id="rId15"/>
    <p:sldId id="284" r:id="rId16"/>
    <p:sldId id="263" r:id="rId17"/>
    <p:sldId id="290" r:id="rId18"/>
    <p:sldId id="291" r:id="rId19"/>
    <p:sldId id="285" r:id="rId20"/>
    <p:sldId id="289" r:id="rId21"/>
    <p:sldId id="288" r:id="rId22"/>
    <p:sldId id="286" r:id="rId23"/>
    <p:sldId id="287" r:id="rId24"/>
    <p:sldId id="264" r:id="rId25"/>
    <p:sldId id="292" r:id="rId26"/>
    <p:sldId id="268" r:id="rId27"/>
    <p:sldId id="293" r:id="rId28"/>
    <p:sldId id="295" r:id="rId29"/>
    <p:sldId id="294" r:id="rId30"/>
  </p:sldIdLst>
  <p:sldSz cx="9144000" cy="5143500" type="screen16x9"/>
  <p:notesSz cx="6858000" cy="9144000"/>
  <p:embeddedFontLst>
    <p:embeddedFont>
      <p:font typeface="Helvetica Neue" panose="02000503000000020004" pitchFamily="2" charset="0"/>
      <p:regular r:id="rId32"/>
      <p:bold r:id="rId33"/>
      <p:italic r:id="rId34"/>
      <p:boldItalic r:id="rId35"/>
    </p:embeddedFont>
    <p:embeddedFont>
      <p:font typeface="Titillium Web" pitchFamily="2" charset="77"/>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68"/>
    <p:restoredTop sz="94452"/>
  </p:normalViewPr>
  <p:slideViewPr>
    <p:cSldViewPr snapToGrid="0" snapToObjects="1">
      <p:cViewPr varScale="1">
        <p:scale>
          <a:sx n="139" d="100"/>
          <a:sy n="139" d="100"/>
        </p:scale>
        <p:origin x="176"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8896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82508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0826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11007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3442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8827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0182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11013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2808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2269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73448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58842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3558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60654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0492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9202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655200" y="2856150"/>
            <a:ext cx="54300" cy="1191900"/>
          </a:xfrm>
          <a:prstGeom prst="rect">
            <a:avLst/>
          </a:prstGeom>
          <a:solidFill>
            <a:srgbClr val="562457"/>
          </a:solidFill>
          <a:ln>
            <a:noFill/>
          </a:ln>
        </p:spPr>
        <p:txBody>
          <a:bodyPr lIns="91425" tIns="91425" rIns="91425" bIns="91425" anchor="ctr" anchorCtr="0">
            <a:noAutofit/>
          </a:bodyPr>
          <a:lstStyle/>
          <a:p>
            <a:pPr lvl="0" rtl="0">
              <a:spcBef>
                <a:spcPts val="0"/>
              </a:spcBef>
              <a:buNone/>
            </a:pPr>
            <a:endParaRPr>
              <a:solidFill>
                <a:srgbClr val="88398A"/>
              </a:solidFill>
            </a:endParaRPr>
          </a:p>
        </p:txBody>
      </p:sp>
      <p:sp>
        <p:nvSpPr>
          <p:cNvPr id="11" name="Shape 11"/>
          <p:cNvSpPr txBox="1">
            <a:spLocks noGrp="1"/>
          </p:cNvSpPr>
          <p:nvPr>
            <p:ph type="ctrTitle"/>
          </p:nvPr>
        </p:nvSpPr>
        <p:spPr>
          <a:xfrm>
            <a:off x="762000" y="2851325"/>
            <a:ext cx="5412300" cy="1159800"/>
          </a:xfrm>
          <a:prstGeom prst="rect">
            <a:avLst/>
          </a:prstGeom>
        </p:spPr>
        <p:txBody>
          <a:bodyPr lIns="91425" tIns="91425" rIns="91425" bIns="91425" anchor="ctr" anchorCtr="0"/>
          <a:lstStyle>
            <a:lvl1pPr lvl="0">
              <a:spcBef>
                <a:spcPts val="0"/>
              </a:spcBef>
              <a:buClr>
                <a:srgbClr val="88398A"/>
              </a:buClr>
              <a:buSzPct val="100000"/>
              <a:buFont typeface="Helvetica Neue"/>
              <a:defRPr sz="4800">
                <a:solidFill>
                  <a:srgbClr val="88398A"/>
                </a:solidFill>
                <a:latin typeface="Helvetica Neue"/>
                <a:ea typeface="Helvetica Neue"/>
                <a:cs typeface="Helvetica Neue"/>
                <a:sym typeface="Helvetica Neue"/>
              </a:defRPr>
            </a:lvl1pPr>
            <a:lvl2pPr lvl="1">
              <a:spcBef>
                <a:spcPts val="0"/>
              </a:spcBef>
              <a:buClr>
                <a:srgbClr val="88398A"/>
              </a:buClr>
              <a:buSzPct val="100000"/>
              <a:defRPr sz="4800">
                <a:solidFill>
                  <a:srgbClr val="88398A"/>
                </a:solidFill>
              </a:defRPr>
            </a:lvl2pPr>
            <a:lvl3pPr lvl="2">
              <a:spcBef>
                <a:spcPts val="0"/>
              </a:spcBef>
              <a:buClr>
                <a:srgbClr val="88398A"/>
              </a:buClr>
              <a:buSzPct val="100000"/>
              <a:defRPr sz="4800">
                <a:solidFill>
                  <a:srgbClr val="88398A"/>
                </a:solidFill>
              </a:defRPr>
            </a:lvl3pPr>
            <a:lvl4pPr lvl="3">
              <a:spcBef>
                <a:spcPts val="0"/>
              </a:spcBef>
              <a:buClr>
                <a:srgbClr val="88398A"/>
              </a:buClr>
              <a:buSzPct val="100000"/>
              <a:defRPr sz="4800">
                <a:solidFill>
                  <a:srgbClr val="88398A"/>
                </a:solidFill>
              </a:defRPr>
            </a:lvl4pPr>
            <a:lvl5pPr lvl="4">
              <a:spcBef>
                <a:spcPts val="0"/>
              </a:spcBef>
              <a:buClr>
                <a:srgbClr val="88398A"/>
              </a:buClr>
              <a:buSzPct val="100000"/>
              <a:defRPr sz="4800">
                <a:solidFill>
                  <a:srgbClr val="88398A"/>
                </a:solidFill>
              </a:defRPr>
            </a:lvl5pPr>
            <a:lvl6pPr lvl="5">
              <a:spcBef>
                <a:spcPts val="0"/>
              </a:spcBef>
              <a:buClr>
                <a:srgbClr val="88398A"/>
              </a:buClr>
              <a:buSzPct val="100000"/>
              <a:defRPr sz="4800">
                <a:solidFill>
                  <a:srgbClr val="88398A"/>
                </a:solidFill>
              </a:defRPr>
            </a:lvl6pPr>
            <a:lvl7pPr lvl="6">
              <a:spcBef>
                <a:spcPts val="0"/>
              </a:spcBef>
              <a:buClr>
                <a:srgbClr val="88398A"/>
              </a:buClr>
              <a:buSzPct val="100000"/>
              <a:defRPr sz="4800">
                <a:solidFill>
                  <a:srgbClr val="88398A"/>
                </a:solidFill>
              </a:defRPr>
            </a:lvl7pPr>
            <a:lvl8pPr lvl="7">
              <a:spcBef>
                <a:spcPts val="0"/>
              </a:spcBef>
              <a:buClr>
                <a:srgbClr val="88398A"/>
              </a:buClr>
              <a:buSzPct val="100000"/>
              <a:defRPr sz="4800">
                <a:solidFill>
                  <a:srgbClr val="88398A"/>
                </a:solidFill>
              </a:defRPr>
            </a:lvl8pPr>
            <a:lvl9pPr lvl="8">
              <a:spcBef>
                <a:spcPts val="0"/>
              </a:spcBef>
              <a:buClr>
                <a:srgbClr val="88398A"/>
              </a:buClr>
              <a:buSzPct val="100000"/>
              <a:defRPr sz="4800">
                <a:solidFill>
                  <a:srgbClr val="88398A"/>
                </a:solidFill>
              </a:defRPr>
            </a:lvl9pPr>
          </a:lstStyle>
          <a:p>
            <a:endParaRPr/>
          </a:p>
        </p:txBody>
      </p:sp>
      <p:pic>
        <p:nvPicPr>
          <p:cNvPr id="12" name="Shape 12" descr="download.png"/>
          <p:cNvPicPr preferRelativeResize="0"/>
          <p:nvPr/>
        </p:nvPicPr>
        <p:blipFill>
          <a:blip r:embed="rId2">
            <a:alphaModFix/>
          </a:blip>
          <a:stretch>
            <a:fillRect/>
          </a:stretch>
        </p:blipFill>
        <p:spPr>
          <a:xfrm>
            <a:off x="6098100" y="357499"/>
            <a:ext cx="2858575" cy="951900"/>
          </a:xfrm>
          <a:prstGeom prst="rect">
            <a:avLst/>
          </a:prstGeom>
          <a:noFill/>
          <a:ln>
            <a:noFill/>
          </a:ln>
        </p:spPr>
      </p:pic>
      <p:sp>
        <p:nvSpPr>
          <p:cNvPr id="13" name="Shape 13"/>
          <p:cNvSpPr/>
          <p:nvPr/>
        </p:nvSpPr>
        <p:spPr>
          <a:xfrm rot="5400000">
            <a:off x="4542250" y="-4548775"/>
            <a:ext cx="60900" cy="9145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color">
    <p:spTree>
      <p:nvGrpSpPr>
        <p:cNvPr id="1" name="Shape 66"/>
        <p:cNvGrpSpPr/>
        <p:nvPr/>
      </p:nvGrpSpPr>
      <p:grpSpPr>
        <a:xfrm>
          <a:off x="0" y="0"/>
          <a:ext cx="0" cy="0"/>
          <a:chOff x="0" y="0"/>
          <a:chExt cx="0" cy="0"/>
        </a:xfrm>
      </p:grpSpPr>
      <p:sp>
        <p:nvSpPr>
          <p:cNvPr id="67" name="Shape 67"/>
          <p:cNvSpPr/>
          <p:nvPr/>
        </p:nvSpPr>
        <p:spPr>
          <a:xfrm rot="5400000">
            <a:off x="4542250" y="-4548775"/>
            <a:ext cx="60900" cy="9145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68" name="Shape 68" descr="download (1).png"/>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4"/>
        <p:cNvGrpSpPr/>
        <p:nvPr/>
      </p:nvGrpSpPr>
      <p:grpSpPr>
        <a:xfrm>
          <a:off x="0" y="0"/>
          <a:ext cx="0" cy="0"/>
          <a:chOff x="0" y="0"/>
          <a:chExt cx="0" cy="0"/>
        </a:xfrm>
      </p:grpSpPr>
      <p:sp>
        <p:nvSpPr>
          <p:cNvPr id="15" name="Shape 15"/>
          <p:cNvSpPr/>
          <p:nvPr/>
        </p:nvSpPr>
        <p:spPr>
          <a:xfrm>
            <a:off x="655200" y="1417200"/>
            <a:ext cx="54300" cy="1363200"/>
          </a:xfrm>
          <a:prstGeom prst="rect">
            <a:avLst/>
          </a:prstGeom>
          <a:solidFill>
            <a:srgbClr val="562457"/>
          </a:solidFill>
          <a:ln>
            <a:noFill/>
          </a:ln>
        </p:spPr>
        <p:txBody>
          <a:bodyPr lIns="91425" tIns="91425" rIns="91425" bIns="91425" anchor="ctr" anchorCtr="0">
            <a:noAutofit/>
          </a:bodyPr>
          <a:lstStyle/>
          <a:p>
            <a:pPr lvl="0" rtl="0">
              <a:spcBef>
                <a:spcPts val="0"/>
              </a:spcBef>
              <a:buNone/>
            </a:pPr>
            <a:endParaRPr>
              <a:solidFill>
                <a:srgbClr val="88398A"/>
              </a:solidFill>
            </a:endParaRPr>
          </a:p>
        </p:txBody>
      </p:sp>
      <p:sp>
        <p:nvSpPr>
          <p:cNvPr id="16" name="Shape 16"/>
          <p:cNvSpPr txBox="1">
            <a:spLocks noGrp="1"/>
          </p:cNvSpPr>
          <p:nvPr>
            <p:ph type="ctrTitle"/>
          </p:nvPr>
        </p:nvSpPr>
        <p:spPr>
          <a:xfrm>
            <a:off x="902550" y="1214425"/>
            <a:ext cx="4638300" cy="1159800"/>
          </a:xfrm>
          <a:prstGeom prst="rect">
            <a:avLst/>
          </a:prstGeom>
        </p:spPr>
        <p:txBody>
          <a:bodyPr lIns="91425" tIns="91425" rIns="91425" bIns="91425" anchor="t" anchorCtr="0"/>
          <a:lstStyle>
            <a:lvl1pPr lvl="0" rtl="0">
              <a:spcBef>
                <a:spcPts val="0"/>
              </a:spcBef>
              <a:buClr>
                <a:srgbClr val="88398A"/>
              </a:buClr>
              <a:buSzPct val="100000"/>
              <a:buFont typeface="Helvetica Neue"/>
              <a:defRPr sz="3600">
                <a:solidFill>
                  <a:srgbClr val="88398A"/>
                </a:solidFill>
                <a:latin typeface="Helvetica Neue"/>
                <a:ea typeface="Helvetica Neue"/>
                <a:cs typeface="Helvetica Neue"/>
                <a:sym typeface="Helvetica Neue"/>
              </a:defRPr>
            </a:lvl1pPr>
            <a:lvl2pPr lvl="1" rtl="0">
              <a:spcBef>
                <a:spcPts val="0"/>
              </a:spcBef>
              <a:buClr>
                <a:srgbClr val="88398A"/>
              </a:buClr>
              <a:buSzPct val="100000"/>
              <a:defRPr sz="3600">
                <a:solidFill>
                  <a:srgbClr val="88398A"/>
                </a:solidFill>
              </a:defRPr>
            </a:lvl2pPr>
            <a:lvl3pPr lvl="2" rtl="0">
              <a:spcBef>
                <a:spcPts val="0"/>
              </a:spcBef>
              <a:buClr>
                <a:srgbClr val="88398A"/>
              </a:buClr>
              <a:buSzPct val="100000"/>
              <a:defRPr sz="3600">
                <a:solidFill>
                  <a:srgbClr val="88398A"/>
                </a:solidFill>
              </a:defRPr>
            </a:lvl3pPr>
            <a:lvl4pPr lvl="3" rtl="0">
              <a:spcBef>
                <a:spcPts val="0"/>
              </a:spcBef>
              <a:buClr>
                <a:srgbClr val="88398A"/>
              </a:buClr>
              <a:buSzPct val="100000"/>
              <a:defRPr sz="3600">
                <a:solidFill>
                  <a:srgbClr val="88398A"/>
                </a:solidFill>
              </a:defRPr>
            </a:lvl4pPr>
            <a:lvl5pPr lvl="4" rtl="0">
              <a:spcBef>
                <a:spcPts val="0"/>
              </a:spcBef>
              <a:buClr>
                <a:srgbClr val="88398A"/>
              </a:buClr>
              <a:buSzPct val="100000"/>
              <a:defRPr sz="3600">
                <a:solidFill>
                  <a:srgbClr val="88398A"/>
                </a:solidFill>
              </a:defRPr>
            </a:lvl5pPr>
            <a:lvl6pPr lvl="5" rtl="0">
              <a:spcBef>
                <a:spcPts val="0"/>
              </a:spcBef>
              <a:buClr>
                <a:srgbClr val="88398A"/>
              </a:buClr>
              <a:buSzPct val="100000"/>
              <a:defRPr sz="3600">
                <a:solidFill>
                  <a:srgbClr val="88398A"/>
                </a:solidFill>
              </a:defRPr>
            </a:lvl6pPr>
            <a:lvl7pPr lvl="6" rtl="0">
              <a:spcBef>
                <a:spcPts val="0"/>
              </a:spcBef>
              <a:buClr>
                <a:srgbClr val="88398A"/>
              </a:buClr>
              <a:buSzPct val="100000"/>
              <a:defRPr sz="3600">
                <a:solidFill>
                  <a:srgbClr val="88398A"/>
                </a:solidFill>
              </a:defRPr>
            </a:lvl7pPr>
            <a:lvl8pPr lvl="7" rtl="0">
              <a:spcBef>
                <a:spcPts val="0"/>
              </a:spcBef>
              <a:buClr>
                <a:srgbClr val="88398A"/>
              </a:buClr>
              <a:buSzPct val="100000"/>
              <a:defRPr sz="3600">
                <a:solidFill>
                  <a:srgbClr val="88398A"/>
                </a:solidFill>
              </a:defRPr>
            </a:lvl8pPr>
            <a:lvl9pPr lvl="8" rtl="0">
              <a:spcBef>
                <a:spcPts val="0"/>
              </a:spcBef>
              <a:buClr>
                <a:srgbClr val="88398A"/>
              </a:buClr>
              <a:buSzPct val="100000"/>
              <a:defRPr sz="3600">
                <a:solidFill>
                  <a:srgbClr val="88398A"/>
                </a:solidFill>
              </a:defRPr>
            </a:lvl9pPr>
          </a:lstStyle>
          <a:p>
            <a:endParaRPr/>
          </a:p>
        </p:txBody>
      </p:sp>
      <p:sp>
        <p:nvSpPr>
          <p:cNvPr id="17" name="Shape 17"/>
          <p:cNvSpPr txBox="1">
            <a:spLocks noGrp="1"/>
          </p:cNvSpPr>
          <p:nvPr>
            <p:ph type="subTitle" idx="1"/>
          </p:nvPr>
        </p:nvSpPr>
        <p:spPr>
          <a:xfrm>
            <a:off x="902550" y="2459050"/>
            <a:ext cx="7632000" cy="784800"/>
          </a:xfrm>
          <a:prstGeom prst="rect">
            <a:avLst/>
          </a:prstGeom>
        </p:spPr>
        <p:txBody>
          <a:bodyPr lIns="91425" tIns="91425" rIns="91425" bIns="91425" anchor="t" anchorCtr="0"/>
          <a:lstStyle>
            <a:lvl1pPr lvl="0" rtl="0">
              <a:spcBef>
                <a:spcPts val="0"/>
              </a:spcBef>
              <a:buClr>
                <a:srgbClr val="000000"/>
              </a:buClr>
              <a:buFont typeface="Helvetica Neue"/>
              <a:buNone/>
              <a:defRPr>
                <a:solidFill>
                  <a:srgbClr val="000000"/>
                </a:solidFill>
                <a:latin typeface="Helvetica Neue"/>
                <a:ea typeface="Helvetica Neue"/>
                <a:cs typeface="Helvetica Neue"/>
                <a:sym typeface="Helvetica Neue"/>
              </a:defRPr>
            </a:lvl1pPr>
            <a:lvl2pPr lvl="1" rtl="0">
              <a:spcBef>
                <a:spcPts val="0"/>
              </a:spcBef>
              <a:buClr>
                <a:srgbClr val="000000"/>
              </a:buClr>
              <a:buSzPct val="100000"/>
              <a:buNone/>
              <a:defRPr sz="3000">
                <a:solidFill>
                  <a:srgbClr val="000000"/>
                </a:solidFill>
              </a:defRPr>
            </a:lvl2pPr>
            <a:lvl3pPr lvl="2" rtl="0">
              <a:spcBef>
                <a:spcPts val="0"/>
              </a:spcBef>
              <a:buClr>
                <a:srgbClr val="000000"/>
              </a:buClr>
              <a:buSzPct val="100000"/>
              <a:buNone/>
              <a:defRPr sz="3000">
                <a:solidFill>
                  <a:srgbClr val="000000"/>
                </a:solidFill>
              </a:defRPr>
            </a:lvl3pPr>
            <a:lvl4pPr lvl="3" rtl="0">
              <a:spcBef>
                <a:spcPts val="0"/>
              </a:spcBef>
              <a:buClr>
                <a:srgbClr val="000000"/>
              </a:buClr>
              <a:buSzPct val="100000"/>
              <a:buNone/>
              <a:defRPr sz="3000">
                <a:solidFill>
                  <a:srgbClr val="000000"/>
                </a:solidFill>
              </a:defRPr>
            </a:lvl4pPr>
            <a:lvl5pPr lvl="4" rtl="0">
              <a:spcBef>
                <a:spcPts val="0"/>
              </a:spcBef>
              <a:buClr>
                <a:srgbClr val="000000"/>
              </a:buClr>
              <a:buSzPct val="100000"/>
              <a:buNone/>
              <a:defRPr sz="3000">
                <a:solidFill>
                  <a:srgbClr val="000000"/>
                </a:solidFill>
              </a:defRPr>
            </a:lvl5pPr>
            <a:lvl6pPr lvl="5" rtl="0">
              <a:spcBef>
                <a:spcPts val="0"/>
              </a:spcBef>
              <a:buClr>
                <a:srgbClr val="000000"/>
              </a:buClr>
              <a:buSzPct val="100000"/>
              <a:buNone/>
              <a:defRPr sz="3000">
                <a:solidFill>
                  <a:srgbClr val="000000"/>
                </a:solidFill>
              </a:defRPr>
            </a:lvl6pPr>
            <a:lvl7pPr lvl="6" rtl="0">
              <a:spcBef>
                <a:spcPts val="0"/>
              </a:spcBef>
              <a:buClr>
                <a:srgbClr val="000000"/>
              </a:buClr>
              <a:buSzPct val="100000"/>
              <a:buNone/>
              <a:defRPr sz="3000">
                <a:solidFill>
                  <a:srgbClr val="000000"/>
                </a:solidFill>
              </a:defRPr>
            </a:lvl7pPr>
            <a:lvl8pPr lvl="7" rtl="0">
              <a:spcBef>
                <a:spcPts val="0"/>
              </a:spcBef>
              <a:buClr>
                <a:srgbClr val="000000"/>
              </a:buClr>
              <a:buSzPct val="100000"/>
              <a:buNone/>
              <a:defRPr sz="3000">
                <a:solidFill>
                  <a:srgbClr val="000000"/>
                </a:solidFill>
              </a:defRPr>
            </a:lvl8pPr>
            <a:lvl9pPr lvl="8" rtl="0">
              <a:spcBef>
                <a:spcPts val="0"/>
              </a:spcBef>
              <a:buClr>
                <a:srgbClr val="000000"/>
              </a:buClr>
              <a:buSzPct val="100000"/>
              <a:buNone/>
              <a:defRPr sz="3000">
                <a:solidFill>
                  <a:srgbClr val="000000"/>
                </a:solidFill>
              </a:defRPr>
            </a:lvl9pPr>
          </a:lstStyle>
          <a:p>
            <a:endParaRPr/>
          </a:p>
        </p:txBody>
      </p:sp>
      <p:pic>
        <p:nvPicPr>
          <p:cNvPr id="18" name="Shape 18" descr="download (1).png"/>
          <p:cNvPicPr preferRelativeResize="0"/>
          <p:nvPr/>
        </p:nvPicPr>
        <p:blipFill>
          <a:blip r:embed="rId2">
            <a:alphaModFix/>
          </a:blip>
          <a:stretch>
            <a:fillRect/>
          </a:stretch>
        </p:blipFill>
        <p:spPr>
          <a:xfrm>
            <a:off x="7929425" y="186325"/>
            <a:ext cx="951900" cy="951900"/>
          </a:xfrm>
          <a:prstGeom prst="rect">
            <a:avLst/>
          </a:prstGeom>
          <a:noFill/>
          <a:ln>
            <a:noFill/>
          </a:ln>
        </p:spPr>
      </p:pic>
      <p:sp>
        <p:nvSpPr>
          <p:cNvPr id="19" name="Shape 19"/>
          <p:cNvSpPr/>
          <p:nvPr/>
        </p:nvSpPr>
        <p:spPr>
          <a:xfrm rot="5400000">
            <a:off x="4542250" y="-4548775"/>
            <a:ext cx="60900" cy="9145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1261050" y="905750"/>
            <a:ext cx="5404500" cy="2744400"/>
          </a:xfrm>
          <a:prstGeom prst="rect">
            <a:avLst/>
          </a:prstGeom>
        </p:spPr>
        <p:txBody>
          <a:bodyPr lIns="91425" tIns="91425" rIns="91425" bIns="91425" anchor="t" anchorCtr="0"/>
          <a:lstStyle>
            <a:lvl1pPr lvl="0"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1pPr>
            <a:lvl2pPr lvl="1"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2pPr>
            <a:lvl3pPr lvl="2"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3pPr>
            <a:lvl4pPr lvl="3"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4pPr>
            <a:lvl5pPr lvl="4"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5pPr>
            <a:lvl6pPr lvl="5"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6pPr>
            <a:lvl7pPr lvl="6"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7pPr>
            <a:lvl8pPr lvl="7" rtl="0">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8pPr>
            <a:lvl9pPr lvl="8">
              <a:spcBef>
                <a:spcPts val="0"/>
              </a:spcBef>
              <a:buClr>
                <a:srgbClr val="562457"/>
              </a:buClr>
              <a:buSzPct val="100000"/>
              <a:buFont typeface="Helvetica Neue"/>
              <a:defRPr sz="3000" i="1">
                <a:solidFill>
                  <a:srgbClr val="88398A"/>
                </a:solidFill>
                <a:latin typeface="Helvetica Neue"/>
                <a:ea typeface="Helvetica Neue"/>
                <a:cs typeface="Helvetica Neue"/>
                <a:sym typeface="Helvetica Neue"/>
              </a:defRPr>
            </a:lvl9pPr>
          </a:lstStyle>
          <a:p>
            <a:endParaRPr/>
          </a:p>
        </p:txBody>
      </p:sp>
      <p:sp>
        <p:nvSpPr>
          <p:cNvPr id="22" name="Shape 22"/>
          <p:cNvSpPr txBox="1"/>
          <p:nvPr/>
        </p:nvSpPr>
        <p:spPr>
          <a:xfrm>
            <a:off x="439873" y="589943"/>
            <a:ext cx="1957200" cy="653700"/>
          </a:xfrm>
          <a:prstGeom prst="rect">
            <a:avLst/>
          </a:prstGeom>
          <a:noFill/>
          <a:ln>
            <a:noFill/>
          </a:ln>
        </p:spPr>
        <p:txBody>
          <a:bodyPr lIns="91425" tIns="91425" rIns="91425" bIns="91425" anchor="t" anchorCtr="0">
            <a:noAutofit/>
          </a:bodyPr>
          <a:lstStyle/>
          <a:p>
            <a:pPr lvl="0" rtl="0">
              <a:spcBef>
                <a:spcPts val="0"/>
              </a:spcBef>
              <a:buNone/>
            </a:pPr>
            <a:r>
              <a:rPr lang="en" sz="9600" b="1">
                <a:solidFill>
                  <a:srgbClr val="562457"/>
                </a:solidFill>
                <a:latin typeface="Helvetica Neue"/>
                <a:ea typeface="Helvetica Neue"/>
                <a:cs typeface="Helvetica Neue"/>
                <a:sym typeface="Helvetica Neue"/>
              </a:rPr>
              <a:t>“</a:t>
            </a:r>
          </a:p>
        </p:txBody>
      </p:sp>
      <p:sp>
        <p:nvSpPr>
          <p:cNvPr id="23" name="Shape 23"/>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24" name="Shape 24"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692025" y="422500"/>
            <a:ext cx="3226800" cy="857400"/>
          </a:xfrm>
          <a:prstGeom prst="rect">
            <a:avLst/>
          </a:prstGeom>
        </p:spPr>
        <p:txBody>
          <a:bodyPr lIns="91425" tIns="91425" rIns="91425" bIns="91425" anchor="t" anchorCtr="0"/>
          <a:lstStyle>
            <a:lvl1pPr lvl="0">
              <a:spcBef>
                <a:spcPts val="0"/>
              </a:spcBef>
              <a:buClr>
                <a:srgbClr val="181818"/>
              </a:buClr>
              <a:buFont typeface="Helvetica Neue"/>
              <a:defRPr>
                <a:solidFill>
                  <a:srgbClr val="181818"/>
                </a:solidFill>
                <a:latin typeface="Helvetica Neue"/>
                <a:ea typeface="Helvetica Neue"/>
                <a:cs typeface="Helvetica Neue"/>
                <a:sym typeface="Helvetica Neue"/>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body" idx="1"/>
          </p:nvPr>
        </p:nvSpPr>
        <p:spPr>
          <a:xfrm>
            <a:off x="692025" y="1586325"/>
            <a:ext cx="5971500" cy="3148500"/>
          </a:xfrm>
          <a:prstGeom prst="rect">
            <a:avLst/>
          </a:prstGeom>
        </p:spPr>
        <p:txBody>
          <a:bodyPr lIns="91425" tIns="91425" rIns="91425" bIns="91425" anchor="t" anchorCtr="0"/>
          <a:lstStyle>
            <a:lvl1pPr lvl="0">
              <a:spcBef>
                <a:spcPts val="0"/>
              </a:spcBef>
              <a:buFont typeface="Helvetica Neue"/>
              <a:defRPr>
                <a:latin typeface="Helvetica Neue"/>
                <a:ea typeface="Helvetica Neue"/>
                <a:cs typeface="Helvetica Neue"/>
                <a:sym typeface="Helvetica Neue"/>
              </a:defRPr>
            </a:lvl1pPr>
            <a:lvl2pPr lvl="1">
              <a:spcBef>
                <a:spcPts val="0"/>
              </a:spcBef>
              <a:buFont typeface="Helvetica Neue"/>
              <a:defRPr>
                <a:latin typeface="Helvetica Neue"/>
                <a:ea typeface="Helvetica Neue"/>
                <a:cs typeface="Helvetica Neue"/>
                <a:sym typeface="Helvetica Neue"/>
              </a:defRPr>
            </a:lvl2pPr>
            <a:lvl3pPr lvl="2">
              <a:spcBef>
                <a:spcPts val="0"/>
              </a:spcBef>
              <a:buFont typeface="Helvetica Neue"/>
              <a:defRPr>
                <a:latin typeface="Helvetica Neue"/>
                <a:ea typeface="Helvetica Neue"/>
                <a:cs typeface="Helvetica Neue"/>
                <a:sym typeface="Helvetica Neue"/>
              </a:defRPr>
            </a:lvl3pPr>
            <a:lvl4pPr lvl="3">
              <a:spcBef>
                <a:spcPts val="0"/>
              </a:spcBef>
              <a:buFont typeface="Helvetica Neue"/>
              <a:defRPr>
                <a:latin typeface="Helvetica Neue"/>
                <a:ea typeface="Helvetica Neue"/>
                <a:cs typeface="Helvetica Neue"/>
                <a:sym typeface="Helvetica Neue"/>
              </a:defRPr>
            </a:lvl4pPr>
            <a:lvl5pPr lvl="4">
              <a:spcBef>
                <a:spcPts val="0"/>
              </a:spcBef>
              <a:buFont typeface="Helvetica Neue"/>
              <a:defRPr>
                <a:latin typeface="Helvetica Neue"/>
                <a:ea typeface="Helvetica Neue"/>
                <a:cs typeface="Helvetica Neue"/>
                <a:sym typeface="Helvetica Neue"/>
              </a:defRPr>
            </a:lvl5pPr>
            <a:lvl6pPr lvl="5">
              <a:spcBef>
                <a:spcPts val="0"/>
              </a:spcBef>
              <a:buFont typeface="Helvetica Neue"/>
              <a:defRPr>
                <a:latin typeface="Helvetica Neue"/>
                <a:ea typeface="Helvetica Neue"/>
                <a:cs typeface="Helvetica Neue"/>
                <a:sym typeface="Helvetica Neue"/>
              </a:defRPr>
            </a:lvl6pPr>
            <a:lvl7pPr lvl="6">
              <a:spcBef>
                <a:spcPts val="0"/>
              </a:spcBef>
              <a:buFont typeface="Helvetica Neue"/>
              <a:defRPr>
                <a:latin typeface="Helvetica Neue"/>
                <a:ea typeface="Helvetica Neue"/>
                <a:cs typeface="Helvetica Neue"/>
                <a:sym typeface="Helvetica Neue"/>
              </a:defRPr>
            </a:lvl7pPr>
            <a:lvl8pPr lvl="7">
              <a:spcBef>
                <a:spcPts val="0"/>
              </a:spcBef>
              <a:buFont typeface="Helvetica Neue"/>
              <a:defRPr>
                <a:latin typeface="Helvetica Neue"/>
                <a:ea typeface="Helvetica Neue"/>
                <a:cs typeface="Helvetica Neue"/>
                <a:sym typeface="Helvetica Neue"/>
              </a:defRPr>
            </a:lvl8pPr>
            <a:lvl9pPr lvl="8">
              <a:spcBef>
                <a:spcPts val="0"/>
              </a:spcBef>
              <a:buFont typeface="Helvetica Neue"/>
              <a:defRPr>
                <a:latin typeface="Helvetica Neue"/>
                <a:ea typeface="Helvetica Neue"/>
                <a:cs typeface="Helvetica Neue"/>
                <a:sym typeface="Helvetica Neue"/>
              </a:defRPr>
            </a:lvl9pPr>
          </a:lstStyle>
          <a:p>
            <a:endParaRPr/>
          </a:p>
        </p:txBody>
      </p:sp>
      <p:sp>
        <p:nvSpPr>
          <p:cNvPr id="28" name="Shape 28"/>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29" name="Shape 29"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92025" y="422500"/>
            <a:ext cx="3226800" cy="857400"/>
          </a:xfrm>
          <a:prstGeom prst="rect">
            <a:avLst/>
          </a:prstGeom>
        </p:spPr>
        <p:txBody>
          <a:bodyPr lIns="91425" tIns="91425" rIns="91425" bIns="91425" anchor="t" anchorCtr="0"/>
          <a:lstStyle>
            <a:lvl1pPr lvl="0">
              <a:spcBef>
                <a:spcPts val="0"/>
              </a:spcBef>
              <a:buFont typeface="Helvetica Neue"/>
              <a:defRPr>
                <a:latin typeface="Helvetica Neue"/>
                <a:ea typeface="Helvetica Neue"/>
                <a:cs typeface="Helvetica Neue"/>
                <a:sym typeface="Helvetica Neue"/>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692025" y="1584700"/>
            <a:ext cx="3407100" cy="3219000"/>
          </a:xfrm>
          <a:prstGeom prst="rect">
            <a:avLst/>
          </a:prstGeom>
        </p:spPr>
        <p:txBody>
          <a:bodyPr lIns="91425" tIns="91425" rIns="91425" bIns="91425" anchor="t" anchorCtr="0"/>
          <a:lstStyle>
            <a:lvl1pPr lvl="0">
              <a:spcBef>
                <a:spcPts val="0"/>
              </a:spcBef>
              <a:buFont typeface="Helvetica Neue"/>
              <a:defRPr>
                <a:latin typeface="Helvetica Neue"/>
                <a:ea typeface="Helvetica Neue"/>
                <a:cs typeface="Helvetica Neue"/>
                <a:sym typeface="Helvetica Neue"/>
              </a:defRPr>
            </a:lvl1pPr>
            <a:lvl2pPr lvl="1">
              <a:spcBef>
                <a:spcPts val="0"/>
              </a:spcBef>
              <a:buFont typeface="Helvetica Neue"/>
              <a:defRPr>
                <a:latin typeface="Helvetica Neue"/>
                <a:ea typeface="Helvetica Neue"/>
                <a:cs typeface="Helvetica Neue"/>
                <a:sym typeface="Helvetica Neue"/>
              </a:defRPr>
            </a:lvl2pPr>
            <a:lvl3pPr lvl="2">
              <a:spcBef>
                <a:spcPts val="0"/>
              </a:spcBef>
              <a:buFont typeface="Helvetica Neue"/>
              <a:defRPr>
                <a:latin typeface="Helvetica Neue"/>
                <a:ea typeface="Helvetica Neue"/>
                <a:cs typeface="Helvetica Neue"/>
                <a:sym typeface="Helvetica Neue"/>
              </a:defRPr>
            </a:lvl3pPr>
            <a:lvl4pPr lvl="3">
              <a:spcBef>
                <a:spcPts val="0"/>
              </a:spcBef>
              <a:buFont typeface="Helvetica Neue"/>
              <a:defRPr>
                <a:latin typeface="Helvetica Neue"/>
                <a:ea typeface="Helvetica Neue"/>
                <a:cs typeface="Helvetica Neue"/>
                <a:sym typeface="Helvetica Neue"/>
              </a:defRPr>
            </a:lvl4pPr>
            <a:lvl5pPr lvl="4">
              <a:spcBef>
                <a:spcPts val="0"/>
              </a:spcBef>
              <a:buFont typeface="Helvetica Neue"/>
              <a:defRPr>
                <a:latin typeface="Helvetica Neue"/>
                <a:ea typeface="Helvetica Neue"/>
                <a:cs typeface="Helvetica Neue"/>
                <a:sym typeface="Helvetica Neue"/>
              </a:defRPr>
            </a:lvl5pPr>
            <a:lvl6pPr lvl="5">
              <a:spcBef>
                <a:spcPts val="0"/>
              </a:spcBef>
              <a:buFont typeface="Helvetica Neue"/>
              <a:defRPr>
                <a:latin typeface="Helvetica Neue"/>
                <a:ea typeface="Helvetica Neue"/>
                <a:cs typeface="Helvetica Neue"/>
                <a:sym typeface="Helvetica Neue"/>
              </a:defRPr>
            </a:lvl6pPr>
            <a:lvl7pPr lvl="6">
              <a:spcBef>
                <a:spcPts val="0"/>
              </a:spcBef>
              <a:buFont typeface="Helvetica Neue"/>
              <a:defRPr>
                <a:latin typeface="Helvetica Neue"/>
                <a:ea typeface="Helvetica Neue"/>
                <a:cs typeface="Helvetica Neue"/>
                <a:sym typeface="Helvetica Neue"/>
              </a:defRPr>
            </a:lvl7pPr>
            <a:lvl8pPr lvl="7">
              <a:spcBef>
                <a:spcPts val="0"/>
              </a:spcBef>
              <a:buFont typeface="Helvetica Neue"/>
              <a:defRPr>
                <a:latin typeface="Helvetica Neue"/>
                <a:ea typeface="Helvetica Neue"/>
                <a:cs typeface="Helvetica Neue"/>
                <a:sym typeface="Helvetica Neue"/>
              </a:defRPr>
            </a:lvl8pPr>
            <a:lvl9pPr lvl="8">
              <a:spcBef>
                <a:spcPts val="0"/>
              </a:spcBef>
              <a:buFont typeface="Helvetica Neue"/>
              <a:defRPr>
                <a:latin typeface="Helvetica Neue"/>
                <a:ea typeface="Helvetica Neue"/>
                <a:cs typeface="Helvetica Neue"/>
                <a:sym typeface="Helvetica Neue"/>
              </a:defRPr>
            </a:lvl9pPr>
          </a:lstStyle>
          <a:p>
            <a:endParaRPr/>
          </a:p>
        </p:txBody>
      </p:sp>
      <p:sp>
        <p:nvSpPr>
          <p:cNvPr id="33" name="Shape 33"/>
          <p:cNvSpPr txBox="1">
            <a:spLocks noGrp="1"/>
          </p:cNvSpPr>
          <p:nvPr>
            <p:ph type="body" idx="2"/>
          </p:nvPr>
        </p:nvSpPr>
        <p:spPr>
          <a:xfrm>
            <a:off x="4244900" y="1584700"/>
            <a:ext cx="3407099" cy="3219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4" name="Shape 34"/>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35" name="Shape 35"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692025" y="422500"/>
            <a:ext cx="3226800" cy="857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8" name="Shape 38"/>
          <p:cNvSpPr txBox="1">
            <a:spLocks noGrp="1"/>
          </p:cNvSpPr>
          <p:nvPr>
            <p:ph type="body" idx="1"/>
          </p:nvPr>
        </p:nvSpPr>
        <p:spPr>
          <a:xfrm>
            <a:off x="692025" y="1610450"/>
            <a:ext cx="2257200" cy="33153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39" name="Shape 39"/>
          <p:cNvSpPr txBox="1">
            <a:spLocks noGrp="1"/>
          </p:cNvSpPr>
          <p:nvPr>
            <p:ph type="body" idx="2"/>
          </p:nvPr>
        </p:nvSpPr>
        <p:spPr>
          <a:xfrm>
            <a:off x="3064885" y="1610450"/>
            <a:ext cx="2257199" cy="33153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40" name="Shape 40"/>
          <p:cNvSpPr txBox="1">
            <a:spLocks noGrp="1"/>
          </p:cNvSpPr>
          <p:nvPr>
            <p:ph type="body" idx="3"/>
          </p:nvPr>
        </p:nvSpPr>
        <p:spPr>
          <a:xfrm>
            <a:off x="5437746" y="1610450"/>
            <a:ext cx="2257199" cy="33153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41" name="Shape 41"/>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42" name="Shape 42"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only half">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844425" y="422500"/>
            <a:ext cx="3226800" cy="857400"/>
          </a:xfrm>
          <a:prstGeom prst="rect">
            <a:avLst/>
          </a:prstGeom>
        </p:spPr>
        <p:txBody>
          <a:bodyPr lIns="91425" tIns="91425" rIns="91425" bIns="91425" anchor="t" anchorCtr="0"/>
          <a:lstStyle>
            <a:lvl1pPr lvl="0" rtl="0">
              <a:spcBef>
                <a:spcPts val="0"/>
              </a:spcBef>
              <a:buClr>
                <a:srgbClr val="88398A"/>
              </a:buClr>
              <a:defRPr>
                <a:solidFill>
                  <a:srgbClr val="88398A"/>
                </a:solidFill>
              </a:defRPr>
            </a:lvl1pPr>
            <a:lvl2pPr lvl="1" rtl="0">
              <a:spcBef>
                <a:spcPts val="0"/>
              </a:spcBef>
              <a:buClr>
                <a:srgbClr val="88398A"/>
              </a:buClr>
              <a:defRPr>
                <a:solidFill>
                  <a:srgbClr val="88398A"/>
                </a:solidFill>
              </a:defRPr>
            </a:lvl2pPr>
            <a:lvl3pPr lvl="2" rtl="0">
              <a:spcBef>
                <a:spcPts val="0"/>
              </a:spcBef>
              <a:buClr>
                <a:srgbClr val="88398A"/>
              </a:buClr>
              <a:defRPr>
                <a:solidFill>
                  <a:srgbClr val="88398A"/>
                </a:solidFill>
              </a:defRPr>
            </a:lvl3pPr>
            <a:lvl4pPr lvl="3" rtl="0">
              <a:spcBef>
                <a:spcPts val="0"/>
              </a:spcBef>
              <a:buClr>
                <a:srgbClr val="88398A"/>
              </a:buClr>
              <a:defRPr>
                <a:solidFill>
                  <a:srgbClr val="88398A"/>
                </a:solidFill>
              </a:defRPr>
            </a:lvl4pPr>
            <a:lvl5pPr lvl="4" rtl="0">
              <a:spcBef>
                <a:spcPts val="0"/>
              </a:spcBef>
              <a:buClr>
                <a:srgbClr val="88398A"/>
              </a:buClr>
              <a:defRPr>
                <a:solidFill>
                  <a:srgbClr val="88398A"/>
                </a:solidFill>
              </a:defRPr>
            </a:lvl5pPr>
            <a:lvl6pPr lvl="5" rtl="0">
              <a:spcBef>
                <a:spcPts val="0"/>
              </a:spcBef>
              <a:buClr>
                <a:srgbClr val="88398A"/>
              </a:buClr>
              <a:defRPr>
                <a:solidFill>
                  <a:srgbClr val="88398A"/>
                </a:solidFill>
              </a:defRPr>
            </a:lvl6pPr>
            <a:lvl7pPr lvl="6" rtl="0">
              <a:spcBef>
                <a:spcPts val="0"/>
              </a:spcBef>
              <a:buClr>
                <a:srgbClr val="88398A"/>
              </a:buClr>
              <a:defRPr>
                <a:solidFill>
                  <a:srgbClr val="88398A"/>
                </a:solidFill>
              </a:defRPr>
            </a:lvl7pPr>
            <a:lvl8pPr lvl="7" rtl="0">
              <a:spcBef>
                <a:spcPts val="0"/>
              </a:spcBef>
              <a:buClr>
                <a:srgbClr val="88398A"/>
              </a:buClr>
              <a:defRPr>
                <a:solidFill>
                  <a:srgbClr val="88398A"/>
                </a:solidFill>
              </a:defRPr>
            </a:lvl8pPr>
            <a:lvl9pPr lvl="8" rtl="0">
              <a:spcBef>
                <a:spcPts val="0"/>
              </a:spcBef>
              <a:buClr>
                <a:srgbClr val="88398A"/>
              </a:buClr>
              <a:defRPr>
                <a:solidFill>
                  <a:srgbClr val="88398A"/>
                </a:solidFill>
              </a:defRPr>
            </a:lvl9pPr>
          </a:lstStyle>
          <a:p>
            <a:endParaRPr/>
          </a:p>
        </p:txBody>
      </p:sp>
      <p:sp>
        <p:nvSpPr>
          <p:cNvPr id="54" name="Shape 54"/>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55" name="Shape 55"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Image background">
    <p:spTree>
      <p:nvGrpSpPr>
        <p:cNvPr id="1" name="Shape 56"/>
        <p:cNvGrpSpPr/>
        <p:nvPr/>
      </p:nvGrpSpPr>
      <p:grpSpPr>
        <a:xfrm>
          <a:off x="0" y="0"/>
          <a:ext cx="0" cy="0"/>
          <a:chOff x="0" y="0"/>
          <a:chExt cx="0" cy="0"/>
        </a:xfrm>
      </p:grpSpPr>
      <p:sp>
        <p:nvSpPr>
          <p:cNvPr id="57" name="Shape 57"/>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58" name="Shape 58"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33300" y="4285675"/>
            <a:ext cx="8053499" cy="519599"/>
          </a:xfrm>
          <a:prstGeom prst="rect">
            <a:avLst/>
          </a:prstGeom>
        </p:spPr>
        <p:txBody>
          <a:bodyPr lIns="91425" tIns="91425" rIns="91425" bIns="91425" anchor="t" anchorCtr="0"/>
          <a:lstStyle>
            <a:lvl1pPr lvl="0">
              <a:spcBef>
                <a:spcPts val="360"/>
              </a:spcBef>
              <a:buSzPct val="100000"/>
              <a:buNone/>
              <a:defRPr sz="1400"/>
            </a:lvl1pPr>
          </a:lstStyle>
          <a:p>
            <a:endParaRPr/>
          </a:p>
        </p:txBody>
      </p:sp>
      <p:sp>
        <p:nvSpPr>
          <p:cNvPr id="61" name="Shape 61"/>
          <p:cNvSpPr/>
          <p:nvPr/>
        </p:nvSpPr>
        <p:spPr>
          <a:xfrm>
            <a:off x="0" y="0"/>
            <a:ext cx="54300" cy="5143500"/>
          </a:xfrm>
          <a:prstGeom prst="rect">
            <a:avLst/>
          </a:prstGeom>
          <a:solidFill>
            <a:srgbClr val="88398A"/>
          </a:solidFill>
          <a:ln>
            <a:noFill/>
          </a:ln>
        </p:spPr>
        <p:txBody>
          <a:bodyPr lIns="91425" tIns="91425" rIns="91425" bIns="91425" anchor="ctr" anchorCtr="0">
            <a:noAutofit/>
          </a:bodyPr>
          <a:lstStyle/>
          <a:p>
            <a:pPr lvl="0">
              <a:spcBef>
                <a:spcPts val="0"/>
              </a:spcBef>
              <a:buNone/>
            </a:pPr>
            <a:endParaRPr/>
          </a:p>
        </p:txBody>
      </p:sp>
      <p:pic>
        <p:nvPicPr>
          <p:cNvPr id="62" name="Shape 62" descr="download (1).png"/>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44425" y="422500"/>
            <a:ext cx="3226800" cy="857400"/>
          </a:xfrm>
          <a:prstGeom prst="rect">
            <a:avLst/>
          </a:prstGeom>
          <a:noFill/>
          <a:ln>
            <a:noFill/>
          </a:ln>
        </p:spPr>
        <p:txBody>
          <a:bodyPr lIns="91425" tIns="91425" rIns="91425" bIns="91425" anchor="t" anchorCtr="0"/>
          <a:lstStyle>
            <a:lvl1pPr lvl="0">
              <a:spcBef>
                <a:spcPts val="0"/>
              </a:spcBef>
              <a:buClr>
                <a:srgbClr val="181818"/>
              </a:buClr>
              <a:buSzPct val="100000"/>
              <a:buFont typeface="Helvetica Neue"/>
              <a:buNone/>
              <a:defRPr sz="2600" b="1">
                <a:solidFill>
                  <a:srgbClr val="181818"/>
                </a:solidFill>
                <a:latin typeface="Helvetica Neue"/>
                <a:ea typeface="Helvetica Neue"/>
                <a:cs typeface="Helvetica Neue"/>
                <a:sym typeface="Helvetica Neue"/>
              </a:defRPr>
            </a:lvl1pPr>
            <a:lvl2pPr lvl="1">
              <a:spcBef>
                <a:spcPts val="0"/>
              </a:spcBef>
              <a:buSzPct val="100000"/>
              <a:buFont typeface="Titillium Web"/>
              <a:buNone/>
              <a:defRPr sz="2600" b="1">
                <a:latin typeface="Titillium Web"/>
                <a:ea typeface="Titillium Web"/>
                <a:cs typeface="Titillium Web"/>
                <a:sym typeface="Titillium Web"/>
              </a:defRPr>
            </a:lvl2pPr>
            <a:lvl3pPr lvl="2">
              <a:spcBef>
                <a:spcPts val="0"/>
              </a:spcBef>
              <a:buSzPct val="100000"/>
              <a:buFont typeface="Titillium Web"/>
              <a:buNone/>
              <a:defRPr sz="2600" b="1">
                <a:latin typeface="Titillium Web"/>
                <a:ea typeface="Titillium Web"/>
                <a:cs typeface="Titillium Web"/>
                <a:sym typeface="Titillium Web"/>
              </a:defRPr>
            </a:lvl3pPr>
            <a:lvl4pPr lvl="3">
              <a:spcBef>
                <a:spcPts val="0"/>
              </a:spcBef>
              <a:buSzPct val="100000"/>
              <a:buFont typeface="Titillium Web"/>
              <a:buNone/>
              <a:defRPr sz="2600" b="1">
                <a:latin typeface="Titillium Web"/>
                <a:ea typeface="Titillium Web"/>
                <a:cs typeface="Titillium Web"/>
                <a:sym typeface="Titillium Web"/>
              </a:defRPr>
            </a:lvl4pPr>
            <a:lvl5pPr lvl="4">
              <a:spcBef>
                <a:spcPts val="0"/>
              </a:spcBef>
              <a:buSzPct val="100000"/>
              <a:buFont typeface="Titillium Web"/>
              <a:buNone/>
              <a:defRPr sz="2600" b="1">
                <a:latin typeface="Titillium Web"/>
                <a:ea typeface="Titillium Web"/>
                <a:cs typeface="Titillium Web"/>
                <a:sym typeface="Titillium Web"/>
              </a:defRPr>
            </a:lvl5pPr>
            <a:lvl6pPr lvl="5">
              <a:spcBef>
                <a:spcPts val="0"/>
              </a:spcBef>
              <a:buSzPct val="100000"/>
              <a:buFont typeface="Titillium Web"/>
              <a:buNone/>
              <a:defRPr sz="2600" b="1">
                <a:latin typeface="Titillium Web"/>
                <a:ea typeface="Titillium Web"/>
                <a:cs typeface="Titillium Web"/>
                <a:sym typeface="Titillium Web"/>
              </a:defRPr>
            </a:lvl6pPr>
            <a:lvl7pPr lvl="6">
              <a:spcBef>
                <a:spcPts val="0"/>
              </a:spcBef>
              <a:buSzPct val="100000"/>
              <a:buFont typeface="Titillium Web"/>
              <a:buNone/>
              <a:defRPr sz="2600" b="1">
                <a:latin typeface="Titillium Web"/>
                <a:ea typeface="Titillium Web"/>
                <a:cs typeface="Titillium Web"/>
                <a:sym typeface="Titillium Web"/>
              </a:defRPr>
            </a:lvl7pPr>
            <a:lvl8pPr lvl="7">
              <a:spcBef>
                <a:spcPts val="0"/>
              </a:spcBef>
              <a:buSzPct val="100000"/>
              <a:buFont typeface="Titillium Web"/>
              <a:buNone/>
              <a:defRPr sz="2600" b="1">
                <a:latin typeface="Titillium Web"/>
                <a:ea typeface="Titillium Web"/>
                <a:cs typeface="Titillium Web"/>
                <a:sym typeface="Titillium Web"/>
              </a:defRPr>
            </a:lvl8pPr>
            <a:lvl9pPr lvl="8">
              <a:spcBef>
                <a:spcPts val="0"/>
              </a:spcBef>
              <a:buSzPct val="100000"/>
              <a:buFont typeface="Titillium Web"/>
              <a:buNone/>
              <a:defRPr sz="2600" b="1">
                <a:latin typeface="Titillium Web"/>
                <a:ea typeface="Titillium Web"/>
                <a:cs typeface="Titillium Web"/>
                <a:sym typeface="Titillium Web"/>
              </a:defRPr>
            </a:lvl9pPr>
          </a:lstStyle>
          <a:p>
            <a:endParaRPr/>
          </a:p>
        </p:txBody>
      </p:sp>
      <p:sp>
        <p:nvSpPr>
          <p:cNvPr id="7" name="Shape 7"/>
          <p:cNvSpPr txBox="1">
            <a:spLocks noGrp="1"/>
          </p:cNvSpPr>
          <p:nvPr>
            <p:ph type="body" idx="1"/>
          </p:nvPr>
        </p:nvSpPr>
        <p:spPr>
          <a:xfrm>
            <a:off x="723798" y="1586325"/>
            <a:ext cx="6092099" cy="3148499"/>
          </a:xfrm>
          <a:prstGeom prst="rect">
            <a:avLst/>
          </a:prstGeom>
          <a:noFill/>
          <a:ln>
            <a:noFill/>
          </a:ln>
        </p:spPr>
        <p:txBody>
          <a:bodyPr lIns="91425" tIns="91425" rIns="91425" bIns="91425" anchor="t" anchorCtr="0"/>
          <a:lstStyle>
            <a:lvl1pPr lvl="0">
              <a:spcBef>
                <a:spcPts val="60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1pPr>
            <a:lvl2pPr lvl="1">
              <a:spcBef>
                <a:spcPts val="48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2pPr>
            <a:lvl3pPr lvl="2">
              <a:spcBef>
                <a:spcPts val="48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3pPr>
            <a:lvl4pPr lvl="3">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4pPr>
            <a:lvl5pPr lvl="4">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5pPr>
            <a:lvl6pPr lvl="5">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6pPr>
            <a:lvl7pPr lvl="6">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7pPr>
            <a:lvl8pPr lvl="7">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8pPr>
            <a:lvl9pPr lvl="8">
              <a:spcBef>
                <a:spcPts val="360"/>
              </a:spcBef>
              <a:buClr>
                <a:srgbClr val="562457"/>
              </a:buClr>
              <a:buSzPct val="100000"/>
              <a:buFont typeface="Helvetica Neue"/>
              <a:buChar char="▹"/>
              <a:defRPr sz="1800">
                <a:solidFill>
                  <a:srgbClr val="181818"/>
                </a:solidFill>
                <a:latin typeface="Helvetica Neue"/>
                <a:ea typeface="Helvetica Neue"/>
                <a:cs typeface="Helvetica Neue"/>
                <a:sym typeface="Helvetica Neue"/>
              </a:defRPr>
            </a:lvl9pPr>
          </a:lstStyle>
          <a:p>
            <a:endParaRPr/>
          </a:p>
        </p:txBody>
      </p:sp>
      <p:sp>
        <p:nvSpPr>
          <p:cNvPr id="8" name="Shape 8"/>
          <p:cNvSpPr/>
          <p:nvPr/>
        </p:nvSpPr>
        <p:spPr>
          <a:xfrm flipH="1">
            <a:off x="8575068" y="4574175"/>
            <a:ext cx="569400" cy="569400"/>
          </a:xfrm>
          <a:prstGeom prst="rtTriangle">
            <a:avLst/>
          </a:prstGeom>
          <a:solidFill>
            <a:srgbClr val="88398A"/>
          </a:solidFill>
          <a:ln>
            <a:noFill/>
          </a:ln>
        </p:spPr>
        <p:txBody>
          <a:bodyPr lIns="91425" tIns="91425" rIns="91425" bIns="91425" anchor="ctr" anchorCtr="0">
            <a:noAutofit/>
          </a:bodyPr>
          <a:lstStyle/>
          <a:p>
            <a:pPr lvl="0">
              <a:spcBef>
                <a:spcPts val="0"/>
              </a:spcBef>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tidyverse.org/packages/"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9.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762000" y="2851325"/>
            <a:ext cx="5412300" cy="1159800"/>
          </a:xfrm>
          <a:prstGeom prst="rect">
            <a:avLst/>
          </a:prstGeom>
        </p:spPr>
        <p:txBody>
          <a:bodyPr lIns="91425" tIns="91425" rIns="91425" bIns="91425" anchor="ctr" anchorCtr="0">
            <a:noAutofit/>
          </a:bodyPr>
          <a:lstStyle/>
          <a:p>
            <a:pPr lvl="0">
              <a:spcBef>
                <a:spcPts val="0"/>
              </a:spcBef>
              <a:buNone/>
            </a:pPr>
            <a:r>
              <a:rPr lang="en" dirty="0"/>
              <a:t>R </a:t>
            </a:r>
            <a:r>
              <a:rPr lang="en" dirty="0" err="1"/>
              <a:t>na</a:t>
            </a:r>
            <a:r>
              <a:rPr lang="en" dirty="0"/>
              <a:t> </a:t>
            </a:r>
            <a:r>
              <a:rPr lang="en" dirty="0" err="1"/>
              <a:t>ciência</a:t>
            </a:r>
            <a:r>
              <a:rPr lang="en" dirty="0"/>
              <a:t> de Dados</a:t>
            </a:r>
          </a:p>
        </p:txBody>
      </p:sp>
      <p:sp>
        <p:nvSpPr>
          <p:cNvPr id="74" name="Shape 74"/>
          <p:cNvSpPr txBox="1"/>
          <p:nvPr/>
        </p:nvSpPr>
        <p:spPr>
          <a:xfrm>
            <a:off x="579000" y="368875"/>
            <a:ext cx="4367700" cy="950700"/>
          </a:xfrm>
          <a:prstGeom prst="rect">
            <a:avLst/>
          </a:prstGeom>
          <a:noFill/>
          <a:ln>
            <a:noFill/>
          </a:ln>
        </p:spPr>
        <p:txBody>
          <a:bodyPr lIns="91425" tIns="91425" rIns="91425" bIns="91425" anchor="t" anchorCtr="0">
            <a:noAutofit/>
          </a:bodyPr>
          <a:lstStyle/>
          <a:p>
            <a:pPr lvl="0" rtl="0">
              <a:spcBef>
                <a:spcPts val="0"/>
              </a:spcBef>
              <a:buNone/>
            </a:pPr>
            <a:r>
              <a:rPr lang="en">
                <a:solidFill>
                  <a:srgbClr val="0000FF"/>
                </a:solidFill>
                <a:latin typeface="Courier"/>
                <a:ea typeface="Courier"/>
                <a:cs typeface="Courier"/>
                <a:sym typeface="Courier"/>
              </a:rPr>
              <a:t>library</a:t>
            </a:r>
            <a:r>
              <a:rPr lang="en">
                <a:solidFill>
                  <a:srgbClr val="687687"/>
                </a:solidFill>
                <a:latin typeface="Courier"/>
                <a:ea typeface="Courier"/>
                <a:cs typeface="Courier"/>
                <a:sym typeface="Courier"/>
              </a:rPr>
              <a:t>(</a:t>
            </a:r>
            <a:r>
              <a:rPr lang="en">
                <a:latin typeface="Courier"/>
                <a:ea typeface="Courier"/>
                <a:cs typeface="Courier"/>
                <a:sym typeface="Courier"/>
              </a:rPr>
              <a:t>dplyr</a:t>
            </a:r>
            <a:r>
              <a:rPr lang="en">
                <a:solidFill>
                  <a:srgbClr val="687687"/>
                </a:solidFill>
                <a:latin typeface="Courier"/>
                <a:ea typeface="Courier"/>
                <a:cs typeface="Courier"/>
                <a:sym typeface="Courier"/>
              </a:rPr>
              <a:t>)</a:t>
            </a:r>
          </a:p>
          <a:p>
            <a:pPr lvl="0" rtl="0">
              <a:spcBef>
                <a:spcPts val="0"/>
              </a:spcBef>
              <a:buNone/>
            </a:pPr>
            <a:endParaRPr>
              <a:latin typeface="Courier"/>
              <a:ea typeface="Courier"/>
              <a:cs typeface="Courier"/>
              <a:sym typeface="Courier"/>
            </a:endParaRPr>
          </a:p>
          <a:p>
            <a:pPr lvl="0" rtl="0">
              <a:spcBef>
                <a:spcPts val="0"/>
              </a:spcBef>
              <a:buNone/>
            </a:pPr>
            <a:r>
              <a:rPr lang="en">
                <a:latin typeface="Courier"/>
                <a:ea typeface="Courier"/>
                <a:cs typeface="Courier"/>
                <a:sym typeface="Courier"/>
              </a:rPr>
              <a:t>rladies_global </a:t>
            </a:r>
            <a:r>
              <a:rPr lang="en">
                <a:solidFill>
                  <a:srgbClr val="687687"/>
                </a:solidFill>
                <a:latin typeface="Courier"/>
                <a:ea typeface="Courier"/>
                <a:cs typeface="Courier"/>
                <a:sym typeface="Courier"/>
              </a:rPr>
              <a:t>%&gt;%</a:t>
            </a:r>
          </a:p>
          <a:p>
            <a:pPr lvl="0" rtl="0">
              <a:spcBef>
                <a:spcPts val="0"/>
              </a:spcBef>
              <a:buNone/>
            </a:pPr>
            <a:r>
              <a:rPr lang="en">
                <a:latin typeface="Courier"/>
                <a:ea typeface="Courier"/>
                <a:cs typeface="Courier"/>
                <a:sym typeface="Courier"/>
              </a:rPr>
              <a:t>  filter</a:t>
            </a:r>
            <a:r>
              <a:rPr lang="en">
                <a:solidFill>
                  <a:srgbClr val="687687"/>
                </a:solidFill>
                <a:latin typeface="Courier"/>
                <a:ea typeface="Courier"/>
                <a:cs typeface="Courier"/>
                <a:sym typeface="Courier"/>
              </a:rPr>
              <a:t>(</a:t>
            </a:r>
            <a:r>
              <a:rPr lang="en">
                <a:latin typeface="Courier"/>
                <a:ea typeface="Courier"/>
                <a:cs typeface="Courier"/>
                <a:sym typeface="Courier"/>
              </a:rPr>
              <a:t>city == </a:t>
            </a:r>
            <a:r>
              <a:rPr lang="en">
                <a:solidFill>
                  <a:srgbClr val="036A07"/>
                </a:solidFill>
                <a:latin typeface="Courier"/>
                <a:ea typeface="Courier"/>
                <a:cs typeface="Courier"/>
                <a:sym typeface="Courier"/>
              </a:rPr>
              <a:t>'Your city'</a:t>
            </a:r>
            <a:r>
              <a:rPr lang="en">
                <a:solidFill>
                  <a:srgbClr val="687687"/>
                </a:solidFill>
                <a:latin typeface="Courier"/>
                <a:ea typeface="Courier"/>
                <a:cs typeface="Courier"/>
                <a:sym typeface="Courier"/>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692025" y="422500"/>
            <a:ext cx="6239454" cy="857400"/>
          </a:xfrm>
          <a:prstGeom prst="rect">
            <a:avLst/>
          </a:prstGeom>
        </p:spPr>
        <p:txBody>
          <a:bodyPr lIns="91425" tIns="91425" rIns="91425" bIns="91425" anchor="t" anchorCtr="0">
            <a:noAutofit/>
          </a:bodyPr>
          <a:lstStyle/>
          <a:p>
            <a:pPr lvl="0">
              <a:spcBef>
                <a:spcPts val="0"/>
              </a:spcBef>
              <a:buNone/>
            </a:pPr>
            <a:r>
              <a:rPr lang="en" dirty="0">
                <a:solidFill>
                  <a:srgbClr val="88398A"/>
                </a:solidFill>
              </a:rPr>
              <a:t>O que se </a:t>
            </a:r>
            <a:r>
              <a:rPr lang="en" dirty="0" err="1">
                <a:solidFill>
                  <a:srgbClr val="88398A"/>
                </a:solidFill>
              </a:rPr>
              <a:t>faz</a:t>
            </a:r>
            <a:r>
              <a:rPr lang="en" dirty="0">
                <a:solidFill>
                  <a:srgbClr val="88398A"/>
                </a:solidFill>
              </a:rPr>
              <a:t> com </a:t>
            </a:r>
            <a:r>
              <a:rPr lang="en" dirty="0" err="1">
                <a:solidFill>
                  <a:srgbClr val="88398A"/>
                </a:solidFill>
              </a:rPr>
              <a:t>os</a:t>
            </a:r>
            <a:r>
              <a:rPr lang="en" dirty="0">
                <a:solidFill>
                  <a:srgbClr val="88398A"/>
                </a:solidFill>
              </a:rPr>
              <a:t> dados </a:t>
            </a:r>
            <a:r>
              <a:rPr lang="en" dirty="0" err="1">
                <a:solidFill>
                  <a:srgbClr val="88398A"/>
                </a:solidFill>
              </a:rPr>
              <a:t>é</a:t>
            </a:r>
            <a:r>
              <a:rPr lang="en" dirty="0">
                <a:solidFill>
                  <a:srgbClr val="88398A"/>
                </a:solidFill>
              </a:rPr>
              <a:t> </a:t>
            </a:r>
            <a:r>
              <a:rPr lang="en" dirty="0" err="1">
                <a:solidFill>
                  <a:srgbClr val="88398A"/>
                </a:solidFill>
              </a:rPr>
              <a:t>basicamente</a:t>
            </a:r>
            <a:r>
              <a:rPr lang="en" dirty="0">
                <a:solidFill>
                  <a:srgbClr val="88398A"/>
                </a:solidFill>
              </a:rPr>
              <a:t>… </a:t>
            </a:r>
          </a:p>
        </p:txBody>
      </p:sp>
      <p:sp>
        <p:nvSpPr>
          <p:cNvPr id="111" name="Shape 111"/>
          <p:cNvSpPr txBox="1">
            <a:spLocks noGrp="1"/>
          </p:cNvSpPr>
          <p:nvPr>
            <p:ph type="body" idx="1"/>
          </p:nvPr>
        </p:nvSpPr>
        <p:spPr>
          <a:xfrm>
            <a:off x="692025" y="1586325"/>
            <a:ext cx="5971500" cy="3148500"/>
          </a:xfrm>
          <a:prstGeom prst="rect">
            <a:avLst/>
          </a:prstGeom>
        </p:spPr>
        <p:txBody>
          <a:bodyPr lIns="91425" tIns="91425" rIns="91425" bIns="91425" anchor="t" anchorCtr="0">
            <a:noAutofit/>
          </a:bodyPr>
          <a:lstStyle/>
          <a:p>
            <a:pPr fontAlgn="base"/>
            <a:r>
              <a:rPr lang="pt-BR" dirty="0"/>
              <a:t>Importar</a:t>
            </a:r>
            <a:r>
              <a:rPr lang="en-US" dirty="0"/>
              <a:t>​</a:t>
            </a:r>
          </a:p>
          <a:p>
            <a:pPr fontAlgn="base"/>
            <a:r>
              <a:rPr lang="pt-BR" dirty="0"/>
              <a:t>Limpar</a:t>
            </a:r>
            <a:r>
              <a:rPr lang="en-US" dirty="0"/>
              <a:t>​</a:t>
            </a:r>
          </a:p>
          <a:p>
            <a:pPr fontAlgn="base"/>
            <a:r>
              <a:rPr lang="pt-BR" dirty="0"/>
              <a:t>Manipular</a:t>
            </a:r>
            <a:r>
              <a:rPr lang="en-US" dirty="0"/>
              <a:t>​</a:t>
            </a:r>
          </a:p>
          <a:p>
            <a:pPr fontAlgn="base"/>
            <a:r>
              <a:rPr lang="pt-BR" dirty="0"/>
              <a:t>Visualizar</a:t>
            </a:r>
            <a:r>
              <a:rPr lang="en-US" dirty="0"/>
              <a:t>​</a:t>
            </a:r>
          </a:p>
          <a:p>
            <a:pPr fontAlgn="base"/>
            <a:r>
              <a:rPr lang="pt-BR" dirty="0"/>
              <a:t>Modela</a:t>
            </a:r>
            <a:r>
              <a:rPr lang="en-US" dirty="0"/>
              <a:t>​</a:t>
            </a:r>
          </a:p>
          <a:p>
            <a:pPr fontAlgn="base"/>
            <a:r>
              <a:rPr lang="pt-BR" dirty="0"/>
              <a:t>Apresentar o resultado</a:t>
            </a:r>
          </a:p>
        </p:txBody>
      </p:sp>
    </p:spTree>
    <p:extLst>
      <p:ext uri="{BB962C8B-B14F-4D97-AF65-F5344CB8AC3E}">
        <p14:creationId xmlns:p14="http://schemas.microsoft.com/office/powerpoint/2010/main" val="1167515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ctrTitle"/>
          </p:nvPr>
        </p:nvSpPr>
        <p:spPr>
          <a:xfrm>
            <a:off x="902549" y="1214425"/>
            <a:ext cx="6086079" cy="1159800"/>
          </a:xfrm>
          <a:prstGeom prst="rect">
            <a:avLst/>
          </a:prstGeom>
        </p:spPr>
        <p:txBody>
          <a:bodyPr lIns="91425" tIns="91425" rIns="91425" bIns="91425" anchor="t" anchorCtr="0">
            <a:noAutofit/>
          </a:bodyPr>
          <a:lstStyle/>
          <a:p>
            <a:pPr lvl="0" rtl="0">
              <a:spcBef>
                <a:spcPts val="0"/>
              </a:spcBef>
              <a:buNone/>
            </a:pPr>
            <a:r>
              <a:rPr lang="en" dirty="0"/>
              <a:t>2. Qual a </a:t>
            </a:r>
            <a:r>
              <a:rPr lang="en" dirty="0" err="1"/>
              <a:t>melhor</a:t>
            </a:r>
            <a:r>
              <a:rPr lang="en" dirty="0"/>
              <a:t> </a:t>
            </a:r>
            <a:r>
              <a:rPr lang="en" dirty="0" err="1"/>
              <a:t>linguagem</a:t>
            </a:r>
            <a:r>
              <a:rPr lang="en" dirty="0"/>
              <a:t>/ferramenta?</a:t>
            </a:r>
          </a:p>
        </p:txBody>
      </p:sp>
      <p:sp>
        <p:nvSpPr>
          <p:cNvPr id="99" name="Shape 99"/>
          <p:cNvSpPr txBox="1">
            <a:spLocks noGrp="1"/>
          </p:cNvSpPr>
          <p:nvPr>
            <p:ph type="subTitle" idx="1"/>
          </p:nvPr>
        </p:nvSpPr>
        <p:spPr>
          <a:xfrm>
            <a:off x="902550" y="2459050"/>
            <a:ext cx="7632000" cy="784800"/>
          </a:xfrm>
          <a:prstGeom prst="rect">
            <a:avLst/>
          </a:prstGeom>
        </p:spPr>
        <p:txBody>
          <a:bodyPr lIns="91425" tIns="91425" rIns="91425" bIns="91425" anchor="t" anchorCtr="0">
            <a:noAutofit/>
          </a:bodyPr>
          <a:lstStyle/>
          <a:p>
            <a:pPr fontAlgn="base"/>
            <a:endParaRPr lang="pt-BR" dirty="0"/>
          </a:p>
          <a:p>
            <a:pPr fontAlgn="base"/>
            <a:r>
              <a:rPr lang="pt-BR" dirty="0" err="1"/>
              <a:t>R</a:t>
            </a:r>
            <a:r>
              <a:rPr lang="pt-BR" dirty="0"/>
              <a:t>?​</a:t>
            </a:r>
          </a:p>
          <a:p>
            <a:pPr fontAlgn="base"/>
            <a:r>
              <a:rPr lang="pt-BR" dirty="0"/>
              <a:t>Python?</a:t>
            </a:r>
            <a:r>
              <a:rPr lang="en-US" dirty="0"/>
              <a:t>​</a:t>
            </a:r>
          </a:p>
          <a:p>
            <a:pPr fontAlgn="base"/>
            <a:r>
              <a:rPr lang="pt-BR" dirty="0"/>
              <a:t>Scala?</a:t>
            </a:r>
            <a:r>
              <a:rPr lang="en-US" dirty="0"/>
              <a:t>​</a:t>
            </a:r>
          </a:p>
          <a:p>
            <a:pPr fontAlgn="base"/>
            <a:r>
              <a:rPr lang="pt-BR" dirty="0"/>
              <a:t>SAS?</a:t>
            </a:r>
          </a:p>
        </p:txBody>
      </p:sp>
    </p:spTree>
    <p:extLst>
      <p:ext uri="{BB962C8B-B14F-4D97-AF65-F5344CB8AC3E}">
        <p14:creationId xmlns:p14="http://schemas.microsoft.com/office/powerpoint/2010/main" val="1623636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ctrTitle" idx="4294967295"/>
          </p:nvPr>
        </p:nvSpPr>
        <p:spPr>
          <a:xfrm>
            <a:off x="882273" y="317285"/>
            <a:ext cx="8069400" cy="1159800"/>
          </a:xfrm>
          <a:prstGeom prst="rect">
            <a:avLst/>
          </a:prstGeom>
        </p:spPr>
        <p:txBody>
          <a:bodyPr lIns="91425" tIns="91425" rIns="91425" bIns="91425" anchor="t" anchorCtr="0">
            <a:noAutofit/>
          </a:bodyPr>
          <a:lstStyle/>
          <a:p>
            <a:pPr lvl="0" rtl="0">
              <a:spcBef>
                <a:spcPts val="0"/>
              </a:spcBef>
              <a:buNone/>
            </a:pPr>
            <a:r>
              <a:rPr lang="en" sz="9600" dirty="0">
                <a:solidFill>
                  <a:srgbClr val="88398A"/>
                </a:solidFill>
              </a:rPr>
              <a:t>A que resolve o </a:t>
            </a:r>
            <a:r>
              <a:rPr lang="en" sz="9600" dirty="0" err="1">
                <a:solidFill>
                  <a:srgbClr val="88398A"/>
                </a:solidFill>
              </a:rPr>
              <a:t>problema</a:t>
            </a:r>
            <a:endParaRPr lang="en" sz="9600" dirty="0">
              <a:solidFill>
                <a:srgbClr val="88398A"/>
              </a:solidFill>
            </a:endParaRPr>
          </a:p>
        </p:txBody>
      </p:sp>
      <p:grpSp>
        <p:nvGrpSpPr>
          <p:cNvPr id="117" name="Shape 117"/>
          <p:cNvGrpSpPr/>
          <p:nvPr/>
        </p:nvGrpSpPr>
        <p:grpSpPr>
          <a:xfrm rot="2700000">
            <a:off x="6485595" y="678125"/>
            <a:ext cx="711026" cy="710986"/>
            <a:chOff x="576250" y="4319400"/>
            <a:chExt cx="442075" cy="442050"/>
          </a:xfrm>
        </p:grpSpPr>
        <p:sp>
          <p:nvSpPr>
            <p:cNvPr id="118" name="Shape 118"/>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9" name="Shape 119"/>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 name="Shape 121"/>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285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Shape 142"/>
          <p:cNvSpPr txBox="1">
            <a:spLocks noGrp="1"/>
          </p:cNvSpPr>
          <p:nvPr>
            <p:ph type="title"/>
          </p:nvPr>
        </p:nvSpPr>
        <p:spPr>
          <a:xfrm>
            <a:off x="5036925" y="422500"/>
            <a:ext cx="3226800" cy="857400"/>
          </a:xfrm>
          <a:prstGeom prst="rect">
            <a:avLst/>
          </a:prstGeom>
        </p:spPr>
        <p:txBody>
          <a:bodyPr lIns="91425" tIns="91425" rIns="91425" bIns="91425" anchor="t" anchorCtr="0">
            <a:noAutofit/>
          </a:bodyPr>
          <a:lstStyle/>
          <a:p>
            <a:pPr lvl="0" rtl="0">
              <a:spcBef>
                <a:spcPts val="0"/>
              </a:spcBef>
              <a:buNone/>
            </a:pPr>
            <a:r>
              <a:rPr lang="en" dirty="0"/>
              <a:t>Ok, mas qual </a:t>
            </a:r>
            <a:r>
              <a:rPr lang="en" dirty="0" err="1"/>
              <a:t>eu</a:t>
            </a:r>
            <a:r>
              <a:rPr lang="en" dirty="0"/>
              <a:t> devo </a:t>
            </a:r>
            <a:r>
              <a:rPr lang="en" dirty="0" err="1"/>
              <a:t>aprender</a:t>
            </a:r>
            <a:r>
              <a:rPr lang="en" dirty="0"/>
              <a:t>?</a:t>
            </a:r>
            <a:br>
              <a:rPr lang="en" dirty="0"/>
            </a:br>
            <a:endParaRPr lang="en" dirty="0">
              <a:solidFill>
                <a:srgbClr val="000000"/>
              </a:solidFill>
            </a:endParaRPr>
          </a:p>
        </p:txBody>
      </p:sp>
      <p:sp>
        <p:nvSpPr>
          <p:cNvPr id="143" name="Shape 143"/>
          <p:cNvSpPr txBox="1">
            <a:spLocks noGrp="1"/>
          </p:cNvSpPr>
          <p:nvPr>
            <p:ph type="body" idx="4294967295"/>
          </p:nvPr>
        </p:nvSpPr>
        <p:spPr>
          <a:xfrm>
            <a:off x="5036925" y="1722625"/>
            <a:ext cx="2482800" cy="3203100"/>
          </a:xfrm>
          <a:prstGeom prst="rect">
            <a:avLst/>
          </a:prstGeom>
        </p:spPr>
        <p:txBody>
          <a:bodyPr lIns="91425" tIns="91425" rIns="91425" bIns="91425" anchor="t" anchorCtr="0">
            <a:noAutofit/>
          </a:bodyPr>
          <a:lstStyle/>
          <a:p>
            <a:pPr lvl="0" rtl="0">
              <a:spcBef>
                <a:spcPts val="0"/>
              </a:spcBef>
              <a:buNone/>
            </a:pPr>
            <a:r>
              <a:rPr lang="en" dirty="0">
                <a:solidFill>
                  <a:schemeClr val="dk1"/>
                </a:solidFill>
              </a:rPr>
              <a:t>R? </a:t>
            </a:r>
            <a:r>
              <a:rPr lang="en" dirty="0" err="1">
                <a:solidFill>
                  <a:schemeClr val="dk1"/>
                </a:solidFill>
              </a:rPr>
              <a:t>Já</a:t>
            </a:r>
            <a:r>
              <a:rPr lang="en" dirty="0">
                <a:solidFill>
                  <a:schemeClr val="dk1"/>
                </a:solidFill>
              </a:rPr>
              <a:t> que </a:t>
            </a:r>
            <a:r>
              <a:rPr lang="en" dirty="0" err="1">
                <a:solidFill>
                  <a:schemeClr val="dk1"/>
                </a:solidFill>
              </a:rPr>
              <a:t>estamos</a:t>
            </a:r>
            <a:r>
              <a:rPr lang="en" dirty="0">
                <a:solidFill>
                  <a:schemeClr val="dk1"/>
                </a:solidFill>
              </a:rPr>
              <a:t> </a:t>
            </a:r>
            <a:r>
              <a:rPr lang="en" dirty="0" err="1">
                <a:solidFill>
                  <a:schemeClr val="dk1"/>
                </a:solidFill>
              </a:rPr>
              <a:t>em</a:t>
            </a:r>
            <a:r>
              <a:rPr lang="en" dirty="0">
                <a:solidFill>
                  <a:schemeClr val="dk1"/>
                </a:solidFill>
              </a:rPr>
              <a:t> um meetup de R.</a:t>
            </a:r>
          </a:p>
        </p:txBody>
      </p:sp>
      <p:pic>
        <p:nvPicPr>
          <p:cNvPr id="2" name="Imagem 1">
            <a:extLst>
              <a:ext uri="{FF2B5EF4-FFF2-40B4-BE49-F238E27FC236}">
                <a16:creationId xmlns:a16="http://schemas.microsoft.com/office/drawing/2014/main" id="{86AD6360-74FA-EE40-B410-3FBCCD0926F2}"/>
              </a:ext>
            </a:extLst>
          </p:cNvPr>
          <p:cNvPicPr>
            <a:picLocks noChangeAspect="1"/>
          </p:cNvPicPr>
          <p:nvPr/>
        </p:nvPicPr>
        <p:blipFill>
          <a:blip r:embed="rId3"/>
          <a:stretch>
            <a:fillRect/>
          </a:stretch>
        </p:blipFill>
        <p:spPr>
          <a:xfrm>
            <a:off x="696191" y="633845"/>
            <a:ext cx="3875809" cy="387580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ctrTitle"/>
          </p:nvPr>
        </p:nvSpPr>
        <p:spPr>
          <a:xfrm>
            <a:off x="869498" y="1522119"/>
            <a:ext cx="6086079" cy="1159800"/>
          </a:xfrm>
          <a:prstGeom prst="rect">
            <a:avLst/>
          </a:prstGeom>
        </p:spPr>
        <p:txBody>
          <a:bodyPr lIns="91425" tIns="91425" rIns="91425" bIns="91425" anchor="t" anchorCtr="0">
            <a:noAutofit/>
          </a:bodyPr>
          <a:lstStyle/>
          <a:p>
            <a:pPr lvl="0" rtl="0">
              <a:spcBef>
                <a:spcPts val="0"/>
              </a:spcBef>
              <a:buNone/>
            </a:pPr>
            <a:r>
              <a:rPr lang="en" dirty="0"/>
              <a:t>2. Um </a:t>
            </a:r>
            <a:r>
              <a:rPr lang="en" dirty="0" err="1"/>
              <a:t>pouco</a:t>
            </a:r>
            <a:r>
              <a:rPr lang="en" dirty="0"/>
              <a:t> </a:t>
            </a:r>
            <a:r>
              <a:rPr lang="en" dirty="0" err="1"/>
              <a:t>sobre</a:t>
            </a:r>
            <a:r>
              <a:rPr lang="en" dirty="0"/>
              <a:t> R</a:t>
            </a:r>
            <a:br>
              <a:rPr lang="en" dirty="0"/>
            </a:br>
            <a:br>
              <a:rPr lang="en" dirty="0"/>
            </a:br>
            <a:r>
              <a:rPr lang="en" sz="2000" b="0" dirty="0" err="1">
                <a:solidFill>
                  <a:schemeClr val="tx1"/>
                </a:solidFill>
              </a:rPr>
              <a:t>Ou</a:t>
            </a:r>
            <a:r>
              <a:rPr lang="en" sz="2000" b="0" dirty="0">
                <a:solidFill>
                  <a:schemeClr val="tx1"/>
                </a:solidFill>
              </a:rPr>
              <a:t> </a:t>
            </a:r>
            <a:r>
              <a:rPr lang="en" sz="2000" b="0" dirty="0" err="1">
                <a:solidFill>
                  <a:schemeClr val="tx1"/>
                </a:solidFill>
              </a:rPr>
              <a:t>nem</a:t>
            </a:r>
            <a:r>
              <a:rPr lang="en" sz="2000" b="0" dirty="0">
                <a:solidFill>
                  <a:schemeClr val="tx1"/>
                </a:solidFill>
              </a:rPr>
              <a:t> </a:t>
            </a:r>
            <a:r>
              <a:rPr lang="en" sz="2000" b="0" dirty="0" err="1">
                <a:solidFill>
                  <a:schemeClr val="tx1"/>
                </a:solidFill>
              </a:rPr>
              <a:t>tão</a:t>
            </a:r>
            <a:r>
              <a:rPr lang="en" sz="2000" b="0" dirty="0">
                <a:solidFill>
                  <a:schemeClr val="tx1"/>
                </a:solidFill>
              </a:rPr>
              <a:t> </a:t>
            </a:r>
            <a:r>
              <a:rPr lang="en" sz="2000" b="0" dirty="0" err="1">
                <a:solidFill>
                  <a:schemeClr val="tx1"/>
                </a:solidFill>
              </a:rPr>
              <a:t>pouco</a:t>
            </a:r>
            <a:r>
              <a:rPr lang="en" sz="2000" b="0" dirty="0">
                <a:solidFill>
                  <a:schemeClr val="tx1"/>
                </a:solidFill>
              </a:rPr>
              <a:t> </a:t>
            </a:r>
            <a:r>
              <a:rPr lang="en" sz="2000" b="0" dirty="0" err="1">
                <a:solidFill>
                  <a:schemeClr val="tx1"/>
                </a:solidFill>
              </a:rPr>
              <a:t>assim</a:t>
            </a:r>
            <a:endParaRPr lang="en" b="0" dirty="0">
              <a:solidFill>
                <a:schemeClr val="tx1"/>
              </a:solidFill>
            </a:endParaRPr>
          </a:p>
        </p:txBody>
      </p:sp>
    </p:spTree>
    <p:extLst>
      <p:ext uri="{BB962C8B-B14F-4D97-AF65-F5344CB8AC3E}">
        <p14:creationId xmlns:p14="http://schemas.microsoft.com/office/powerpoint/2010/main" val="214446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Shape 127"/>
          <p:cNvSpPr txBox="1">
            <a:spLocks noGrp="1"/>
          </p:cNvSpPr>
          <p:nvPr>
            <p:ph type="title"/>
          </p:nvPr>
        </p:nvSpPr>
        <p:spPr>
          <a:xfrm>
            <a:off x="692025" y="422500"/>
            <a:ext cx="6733344" cy="857400"/>
          </a:xfrm>
          <a:prstGeom prst="rect">
            <a:avLst/>
          </a:prstGeom>
        </p:spPr>
        <p:txBody>
          <a:bodyPr lIns="91425" tIns="91425" rIns="91425" bIns="91425" anchor="t" anchorCtr="0">
            <a:noAutofit/>
          </a:bodyPr>
          <a:lstStyle/>
          <a:p>
            <a:pPr lvl="0">
              <a:spcBef>
                <a:spcPts val="0"/>
              </a:spcBef>
              <a:buNone/>
            </a:pPr>
            <a:r>
              <a:rPr lang="en" dirty="0"/>
              <a:t>R </a:t>
            </a:r>
            <a:r>
              <a:rPr lang="en" dirty="0" err="1"/>
              <a:t>é</a:t>
            </a:r>
            <a:r>
              <a:rPr lang="en" dirty="0"/>
              <a:t> um </a:t>
            </a:r>
            <a:r>
              <a:rPr lang="en" dirty="0" err="1"/>
              <a:t>ambiente</a:t>
            </a:r>
            <a:r>
              <a:rPr lang="en" dirty="0"/>
              <a:t> e </a:t>
            </a:r>
            <a:r>
              <a:rPr lang="en" dirty="0" err="1"/>
              <a:t>uma</a:t>
            </a:r>
            <a:r>
              <a:rPr lang="en" dirty="0"/>
              <a:t> </a:t>
            </a:r>
            <a:r>
              <a:rPr lang="en" dirty="0" err="1"/>
              <a:t>linguagem</a:t>
            </a:r>
            <a:r>
              <a:rPr lang="en" dirty="0"/>
              <a:t> de </a:t>
            </a:r>
            <a:r>
              <a:rPr lang="en" dirty="0" err="1"/>
              <a:t>programação</a:t>
            </a:r>
            <a:br>
              <a:rPr lang="en" dirty="0"/>
            </a:br>
            <a:endParaRPr lang="en" dirty="0">
              <a:solidFill>
                <a:srgbClr val="88398A"/>
              </a:solidFill>
            </a:endParaRPr>
          </a:p>
        </p:txBody>
      </p:sp>
      <p:sp>
        <p:nvSpPr>
          <p:cNvPr id="128" name="Shape 128"/>
          <p:cNvSpPr txBox="1">
            <a:spLocks noGrp="1"/>
          </p:cNvSpPr>
          <p:nvPr>
            <p:ph type="body" idx="2"/>
          </p:nvPr>
        </p:nvSpPr>
        <p:spPr>
          <a:xfrm>
            <a:off x="2355147" y="1606734"/>
            <a:ext cx="3407099" cy="3219000"/>
          </a:xfrm>
          <a:prstGeom prst="rect">
            <a:avLst/>
          </a:prstGeom>
          <a:solidFill>
            <a:srgbClr val="88398A"/>
          </a:solidFill>
        </p:spPr>
        <p:txBody>
          <a:bodyPr lIns="91425" tIns="91425" rIns="91425" bIns="91425" anchor="t" anchorCtr="0">
            <a:noAutofit/>
          </a:bodyPr>
          <a:lstStyle/>
          <a:p>
            <a:pPr lvl="0" rtl="0">
              <a:spcBef>
                <a:spcPts val="0"/>
              </a:spcBef>
              <a:buNone/>
            </a:pPr>
            <a:r>
              <a:rPr lang="en" b="1" dirty="0" err="1">
                <a:solidFill>
                  <a:srgbClr val="FFFFFF"/>
                </a:solidFill>
              </a:rPr>
              <a:t>Escopo</a:t>
            </a:r>
            <a:r>
              <a:rPr lang="en" b="1" dirty="0">
                <a:solidFill>
                  <a:srgbClr val="FFFFFF"/>
                </a:solidFill>
              </a:rPr>
              <a:t> </a:t>
            </a:r>
            <a:r>
              <a:rPr lang="en" b="1" dirty="0" err="1">
                <a:solidFill>
                  <a:srgbClr val="FFFFFF"/>
                </a:solidFill>
              </a:rPr>
              <a:t>único</a:t>
            </a:r>
            <a:endParaRPr lang="en" b="1" dirty="0">
              <a:solidFill>
                <a:srgbClr val="FFFFFF"/>
              </a:solidFill>
            </a:endParaRPr>
          </a:p>
          <a:p>
            <a:pPr lvl="0" rtl="0">
              <a:spcBef>
                <a:spcPts val="0"/>
              </a:spcBef>
              <a:buNone/>
            </a:pPr>
            <a:endParaRPr lang="en" b="1" dirty="0">
              <a:solidFill>
                <a:srgbClr val="FFFFFF"/>
              </a:solidFill>
            </a:endParaRPr>
          </a:p>
          <a:p>
            <a:pPr lvl="0" rtl="0">
              <a:spcBef>
                <a:spcPts val="0"/>
              </a:spcBef>
              <a:buNone/>
            </a:pPr>
            <a:endParaRPr lang="en" b="1" dirty="0">
              <a:solidFill>
                <a:srgbClr val="FFFFFF"/>
              </a:solidFill>
            </a:endParaRPr>
          </a:p>
          <a:p>
            <a:pPr lvl="0">
              <a:spcBef>
                <a:spcPts val="0"/>
              </a:spcBef>
              <a:buNone/>
            </a:pPr>
            <a:r>
              <a:rPr lang="en" dirty="0" err="1">
                <a:solidFill>
                  <a:srgbClr val="D3D3D3"/>
                </a:solidFill>
              </a:rPr>
              <a:t>Facilitar</a:t>
            </a:r>
            <a:r>
              <a:rPr lang="en" dirty="0">
                <a:solidFill>
                  <a:srgbClr val="D3D3D3"/>
                </a:solidFill>
              </a:rPr>
              <a:t> a </a:t>
            </a:r>
            <a:r>
              <a:rPr lang="en" dirty="0" err="1">
                <a:solidFill>
                  <a:srgbClr val="D3D3D3"/>
                </a:solidFill>
              </a:rPr>
              <a:t>análise</a:t>
            </a:r>
            <a:r>
              <a:rPr lang="en" dirty="0">
                <a:solidFill>
                  <a:srgbClr val="D3D3D3"/>
                </a:solidFill>
              </a:rPr>
              <a:t> </a:t>
            </a:r>
            <a:r>
              <a:rPr lang="en" dirty="0" err="1">
                <a:solidFill>
                  <a:srgbClr val="D3D3D3"/>
                </a:solidFill>
              </a:rPr>
              <a:t>estastística</a:t>
            </a:r>
            <a:r>
              <a:rPr lang="en" dirty="0">
                <a:solidFill>
                  <a:srgbClr val="D3D3D3"/>
                </a:solidFill>
              </a:rPr>
              <a:t> e </a:t>
            </a:r>
            <a:r>
              <a:rPr lang="en" dirty="0" err="1">
                <a:solidFill>
                  <a:srgbClr val="D3D3D3"/>
                </a:solidFill>
              </a:rPr>
              <a:t>vizualização</a:t>
            </a:r>
            <a:r>
              <a:rPr lang="en" dirty="0">
                <a:solidFill>
                  <a:srgbClr val="D3D3D3"/>
                </a:solidFill>
              </a:rPr>
              <a:t> de dados</a:t>
            </a:r>
          </a:p>
        </p:txBody>
      </p:sp>
    </p:spTree>
    <p:extLst>
      <p:ext uri="{BB962C8B-B14F-4D97-AF65-F5344CB8AC3E}">
        <p14:creationId xmlns:p14="http://schemas.microsoft.com/office/powerpoint/2010/main" val="2872104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92025" y="1584700"/>
            <a:ext cx="3407100" cy="3219000"/>
          </a:xfrm>
          <a:prstGeom prst="rect">
            <a:avLst/>
          </a:prstGeom>
        </p:spPr>
        <p:txBody>
          <a:bodyPr lIns="91425" tIns="91425" rIns="91425" bIns="91425" anchor="t" anchorCtr="0">
            <a:noAutofit/>
          </a:bodyPr>
          <a:lstStyle/>
          <a:p>
            <a:pPr lvl="0" rtl="0">
              <a:spcBef>
                <a:spcPts val="0"/>
              </a:spcBef>
              <a:buNone/>
            </a:pPr>
            <a:r>
              <a:rPr lang="en" b="1" dirty="0">
                <a:solidFill>
                  <a:srgbClr val="88398A"/>
                </a:solidFill>
              </a:rPr>
              <a:t>Open source</a:t>
            </a:r>
          </a:p>
          <a:p>
            <a:pPr lvl="0" rtl="0">
              <a:spcBef>
                <a:spcPts val="0"/>
              </a:spcBef>
              <a:buNone/>
            </a:pPr>
            <a:endParaRPr lang="en" b="1" dirty="0">
              <a:solidFill>
                <a:srgbClr val="88398A"/>
              </a:solidFill>
            </a:endParaRPr>
          </a:p>
          <a:p>
            <a:pPr lvl="0" rtl="0">
              <a:spcBef>
                <a:spcPts val="0"/>
              </a:spcBef>
              <a:buNone/>
            </a:pPr>
            <a:r>
              <a:rPr lang="en" b="1" dirty="0">
                <a:solidFill>
                  <a:srgbClr val="88398A"/>
                </a:solidFill>
              </a:rPr>
              <a:t>Free</a:t>
            </a:r>
          </a:p>
          <a:p>
            <a:pPr lvl="0" rtl="0">
              <a:spcBef>
                <a:spcPts val="0"/>
              </a:spcBef>
              <a:buNone/>
            </a:pPr>
            <a:endParaRPr lang="en" b="1" dirty="0">
              <a:solidFill>
                <a:srgbClr val="88398A"/>
              </a:solidFill>
            </a:endParaRPr>
          </a:p>
          <a:p>
            <a:pPr lvl="0" rtl="0">
              <a:spcBef>
                <a:spcPts val="0"/>
              </a:spcBef>
              <a:buNone/>
            </a:pPr>
            <a:r>
              <a:rPr lang="en" b="1" dirty="0" err="1">
                <a:solidFill>
                  <a:srgbClr val="88398A"/>
                </a:solidFill>
              </a:rPr>
              <a:t>Mantido</a:t>
            </a:r>
            <a:r>
              <a:rPr lang="en" b="1" dirty="0">
                <a:solidFill>
                  <a:srgbClr val="88398A"/>
                </a:solidFill>
              </a:rPr>
              <a:t> por </a:t>
            </a:r>
            <a:r>
              <a:rPr lang="en" b="1" dirty="0" err="1">
                <a:solidFill>
                  <a:srgbClr val="88398A"/>
                </a:solidFill>
              </a:rPr>
              <a:t>grupos</a:t>
            </a:r>
            <a:r>
              <a:rPr lang="en" b="1" dirty="0">
                <a:solidFill>
                  <a:srgbClr val="88398A"/>
                </a:solidFill>
              </a:rPr>
              <a:t> independents</a:t>
            </a:r>
          </a:p>
          <a:p>
            <a:pPr lvl="0" rtl="0">
              <a:spcBef>
                <a:spcPts val="0"/>
              </a:spcBef>
              <a:buNone/>
            </a:pPr>
            <a:endParaRPr lang="en" b="1" dirty="0">
              <a:solidFill>
                <a:srgbClr val="88398A"/>
              </a:solidFill>
            </a:endParaRPr>
          </a:p>
          <a:p>
            <a:pPr lvl="0" rtl="0">
              <a:spcBef>
                <a:spcPts val="0"/>
              </a:spcBef>
              <a:buNone/>
            </a:pPr>
            <a:r>
              <a:rPr lang="en" b="1" dirty="0" err="1">
                <a:solidFill>
                  <a:srgbClr val="88398A"/>
                </a:solidFill>
              </a:rPr>
              <a:t>Não</a:t>
            </a:r>
            <a:r>
              <a:rPr lang="en" b="1" dirty="0">
                <a:solidFill>
                  <a:srgbClr val="88398A"/>
                </a:solidFill>
              </a:rPr>
              <a:t> se “</a:t>
            </a:r>
            <a:r>
              <a:rPr lang="en" b="1" dirty="0" err="1">
                <a:solidFill>
                  <a:srgbClr val="88398A"/>
                </a:solidFill>
              </a:rPr>
              <a:t>amarra</a:t>
            </a:r>
            <a:r>
              <a:rPr lang="en" b="1" dirty="0">
                <a:solidFill>
                  <a:srgbClr val="88398A"/>
                </a:solidFill>
              </a:rPr>
              <a:t>” com o </a:t>
            </a:r>
            <a:r>
              <a:rPr lang="en" b="1" dirty="0" err="1">
                <a:solidFill>
                  <a:srgbClr val="88398A"/>
                </a:solidFill>
              </a:rPr>
              <a:t>fornecedor</a:t>
            </a:r>
            <a:endParaRPr lang="en" b="1" dirty="0">
              <a:solidFill>
                <a:srgbClr val="88398A"/>
              </a:solidFill>
            </a:endParaRPr>
          </a:p>
        </p:txBody>
      </p:sp>
      <p:sp>
        <p:nvSpPr>
          <p:cNvPr id="127" name="Shape 127"/>
          <p:cNvSpPr txBox="1">
            <a:spLocks noGrp="1"/>
          </p:cNvSpPr>
          <p:nvPr>
            <p:ph type="title"/>
          </p:nvPr>
        </p:nvSpPr>
        <p:spPr>
          <a:xfrm>
            <a:off x="692025" y="422500"/>
            <a:ext cx="6733344" cy="857400"/>
          </a:xfrm>
          <a:prstGeom prst="rect">
            <a:avLst/>
          </a:prstGeom>
        </p:spPr>
        <p:txBody>
          <a:bodyPr lIns="91425" tIns="91425" rIns="91425" bIns="91425" anchor="t" anchorCtr="0">
            <a:noAutofit/>
          </a:bodyPr>
          <a:lstStyle/>
          <a:p>
            <a:pPr lvl="0">
              <a:spcBef>
                <a:spcPts val="0"/>
              </a:spcBef>
              <a:buNone/>
            </a:pPr>
            <a:r>
              <a:rPr lang="en" dirty="0" err="1"/>
              <a:t>Características</a:t>
            </a:r>
            <a:endParaRPr lang="en" dirty="0">
              <a:solidFill>
                <a:srgbClr val="88398A"/>
              </a:solidFill>
            </a:endParaRPr>
          </a:p>
        </p:txBody>
      </p:sp>
      <p:sp>
        <p:nvSpPr>
          <p:cNvPr id="128" name="Shape 128"/>
          <p:cNvSpPr txBox="1">
            <a:spLocks noGrp="1"/>
          </p:cNvSpPr>
          <p:nvPr>
            <p:ph type="body" idx="2"/>
          </p:nvPr>
        </p:nvSpPr>
        <p:spPr>
          <a:xfrm>
            <a:off x="4244900" y="1584700"/>
            <a:ext cx="3407099" cy="3219000"/>
          </a:xfrm>
          <a:prstGeom prst="rect">
            <a:avLst/>
          </a:prstGeom>
          <a:solidFill>
            <a:srgbClr val="88398A"/>
          </a:solidFill>
        </p:spPr>
        <p:txBody>
          <a:bodyPr lIns="91425" tIns="91425" rIns="91425" bIns="91425" anchor="t" anchorCtr="0">
            <a:noAutofit/>
          </a:bodyPr>
          <a:lstStyle/>
          <a:p>
            <a:pPr lvl="0" rtl="0">
              <a:spcBef>
                <a:spcPts val="0"/>
              </a:spcBef>
              <a:buNone/>
            </a:pPr>
            <a:endParaRPr lang="en" b="1" dirty="0">
              <a:solidFill>
                <a:srgbClr val="FFFFFF"/>
              </a:solidFill>
            </a:endParaRPr>
          </a:p>
          <a:p>
            <a:pPr lvl="0" rtl="0">
              <a:spcBef>
                <a:spcPts val="0"/>
              </a:spcBef>
              <a:buNone/>
            </a:pPr>
            <a:r>
              <a:rPr lang="en" b="1" dirty="0" err="1">
                <a:solidFill>
                  <a:srgbClr val="FFFFFF"/>
                </a:solidFill>
              </a:rPr>
              <a:t>Linguagem</a:t>
            </a:r>
            <a:r>
              <a:rPr lang="en" b="1" dirty="0">
                <a:solidFill>
                  <a:srgbClr val="FFFFFF"/>
                </a:solidFill>
              </a:rPr>
              <a:t> </a:t>
            </a:r>
            <a:r>
              <a:rPr lang="en" b="1" dirty="0" err="1">
                <a:solidFill>
                  <a:srgbClr val="FFFFFF"/>
                </a:solidFill>
              </a:rPr>
              <a:t>orientada</a:t>
            </a:r>
            <a:r>
              <a:rPr lang="en" b="1" dirty="0">
                <a:solidFill>
                  <a:srgbClr val="FFFFFF"/>
                </a:solidFill>
              </a:rPr>
              <a:t> a </a:t>
            </a:r>
            <a:r>
              <a:rPr lang="en" b="1" dirty="0" err="1">
                <a:solidFill>
                  <a:srgbClr val="FFFFFF"/>
                </a:solidFill>
              </a:rPr>
              <a:t>funções</a:t>
            </a:r>
            <a:endParaRPr lang="en" b="1" dirty="0">
              <a:solidFill>
                <a:srgbClr val="FFFFFF"/>
              </a:solidFill>
            </a:endParaRPr>
          </a:p>
          <a:p>
            <a:pPr lvl="0" rtl="0">
              <a:spcBef>
                <a:spcPts val="0"/>
              </a:spcBef>
              <a:buNone/>
            </a:pPr>
            <a:endParaRPr lang="en" b="1" dirty="0">
              <a:solidFill>
                <a:srgbClr val="FFFFFF"/>
              </a:solidFill>
            </a:endParaRPr>
          </a:p>
          <a:p>
            <a:pPr lvl="0" rtl="0">
              <a:spcBef>
                <a:spcPts val="0"/>
              </a:spcBef>
              <a:buNone/>
            </a:pPr>
            <a:r>
              <a:rPr lang="en" b="1" dirty="0" err="1">
                <a:solidFill>
                  <a:srgbClr val="FFFFFF"/>
                </a:solidFill>
              </a:rPr>
              <a:t>Tem</a:t>
            </a:r>
            <a:r>
              <a:rPr lang="en" b="1" dirty="0">
                <a:solidFill>
                  <a:srgbClr val="FFFFFF"/>
                </a:solidFill>
              </a:rPr>
              <a:t> o </a:t>
            </a:r>
            <a:r>
              <a:rPr lang="en" b="1" dirty="0" err="1">
                <a:solidFill>
                  <a:srgbClr val="FFFFFF"/>
                </a:solidFill>
              </a:rPr>
              <a:t>melhor</a:t>
            </a:r>
            <a:r>
              <a:rPr lang="en" b="1" dirty="0">
                <a:solidFill>
                  <a:srgbClr val="FFFFFF"/>
                </a:solidFill>
              </a:rPr>
              <a:t> </a:t>
            </a:r>
            <a:r>
              <a:rPr lang="en" b="1" dirty="0" err="1">
                <a:solidFill>
                  <a:srgbClr val="FFFFFF"/>
                </a:solidFill>
              </a:rPr>
              <a:t>gráfico</a:t>
            </a:r>
            <a:r>
              <a:rPr lang="en" b="1" dirty="0">
                <a:solidFill>
                  <a:srgbClr val="FFFFFF"/>
                </a:solidFill>
              </a:rPr>
              <a:t> de </a:t>
            </a:r>
            <a:r>
              <a:rPr lang="en" b="1" dirty="0" err="1">
                <a:solidFill>
                  <a:srgbClr val="FFFFFF"/>
                </a:solidFill>
              </a:rPr>
              <a:t>softwares</a:t>
            </a:r>
            <a:r>
              <a:rPr lang="en" b="1" dirty="0">
                <a:solidFill>
                  <a:srgbClr val="FFFFFF"/>
                </a:solidFill>
              </a:rPr>
              <a:t> livres</a:t>
            </a:r>
          </a:p>
          <a:p>
            <a:pPr lvl="0" rtl="0">
              <a:spcBef>
                <a:spcPts val="0"/>
              </a:spcBef>
              <a:buNone/>
            </a:pPr>
            <a:endParaRPr lang="en" b="1" dirty="0">
              <a:solidFill>
                <a:srgbClr val="FFFFFF"/>
              </a:solidFill>
            </a:endParaRPr>
          </a:p>
          <a:p>
            <a:pPr lvl="0" rtl="0">
              <a:spcBef>
                <a:spcPts val="0"/>
              </a:spcBef>
              <a:buNone/>
            </a:pPr>
            <a:r>
              <a:rPr lang="en" b="1" dirty="0" err="1">
                <a:solidFill>
                  <a:srgbClr val="FFFFFF"/>
                </a:solidFill>
              </a:rPr>
              <a:t>Linguagem</a:t>
            </a:r>
            <a:r>
              <a:rPr lang="en" b="1" dirty="0">
                <a:solidFill>
                  <a:srgbClr val="FFFFFF"/>
                </a:solidFill>
              </a:rPr>
              <a:t> do big data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Shape 111"/>
          <p:cNvSpPr txBox="1">
            <a:spLocks noGrp="1"/>
          </p:cNvSpPr>
          <p:nvPr>
            <p:ph type="body" idx="1"/>
          </p:nvPr>
        </p:nvSpPr>
        <p:spPr>
          <a:xfrm>
            <a:off x="802194" y="572773"/>
            <a:ext cx="5971500" cy="3148500"/>
          </a:xfrm>
          <a:prstGeom prst="rect">
            <a:avLst/>
          </a:prstGeom>
        </p:spPr>
        <p:txBody>
          <a:bodyPr lIns="91425" tIns="91425" rIns="91425" bIns="91425" anchor="t" anchorCtr="0">
            <a:noAutofit/>
          </a:bodyPr>
          <a:lstStyle/>
          <a:p>
            <a:r>
              <a:rPr lang="pt-BR" dirty="0"/>
              <a:t> Não foi feito para manipulação de dados em larga escala. </a:t>
            </a:r>
          </a:p>
          <a:p>
            <a:endParaRPr lang="pt-BR" dirty="0"/>
          </a:p>
          <a:p>
            <a:r>
              <a:rPr lang="pt-BR" dirty="0"/>
              <a:t> Forma mais fácil e direta de acessar os dados é convertê-los para texto e importar. </a:t>
            </a:r>
          </a:p>
          <a:p>
            <a:endParaRPr lang="pt-BR" dirty="0"/>
          </a:p>
          <a:p>
            <a:r>
              <a:rPr lang="pt-BR" dirty="0"/>
              <a:t> Salva a sessão em um arquivo .RDATA, que armazena todos os objetos </a:t>
            </a:r>
            <a:r>
              <a:rPr lang="pt-BR" dirty="0" err="1"/>
              <a:t>R</a:t>
            </a:r>
            <a:r>
              <a:rPr lang="pt-BR" dirty="0"/>
              <a:t>, possibilitando que um projeto seja retomado posteriormente ou intercambiado com colaboradores. </a:t>
            </a:r>
          </a:p>
          <a:p>
            <a:endParaRPr lang="pt-BR" dirty="0"/>
          </a:p>
          <a:p>
            <a:r>
              <a:rPr lang="pt-BR" dirty="0"/>
              <a:t> Acessa bancos de dados e planilhas Microsoft Excel via ODBC e outros bancos de dados por servidor SQL, ampliando a capacidade de trabalhar com dados em larga escala. </a:t>
            </a:r>
          </a:p>
        </p:txBody>
      </p:sp>
    </p:spTree>
    <p:extLst>
      <p:ext uri="{BB962C8B-B14F-4D97-AF65-F5344CB8AC3E}">
        <p14:creationId xmlns:p14="http://schemas.microsoft.com/office/powerpoint/2010/main" val="782911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Shape 111"/>
          <p:cNvSpPr txBox="1">
            <a:spLocks noGrp="1"/>
          </p:cNvSpPr>
          <p:nvPr>
            <p:ph type="body" idx="1"/>
          </p:nvPr>
        </p:nvSpPr>
        <p:spPr>
          <a:xfrm>
            <a:off x="802194" y="572773"/>
            <a:ext cx="5971500" cy="3148500"/>
          </a:xfrm>
          <a:prstGeom prst="rect">
            <a:avLst/>
          </a:prstGeom>
        </p:spPr>
        <p:txBody>
          <a:bodyPr lIns="91425" tIns="91425" rIns="91425" bIns="91425" anchor="t" anchorCtr="0">
            <a:noAutofit/>
          </a:bodyPr>
          <a:lstStyle/>
          <a:p>
            <a:r>
              <a:rPr lang="pt-BR" dirty="0"/>
              <a:t> A partir da versão 2.1.1 possui um editor de script, que facilita a execução de comandos diretamente de dentro do R. </a:t>
            </a:r>
          </a:p>
          <a:p>
            <a:endParaRPr lang="pt-BR" dirty="0"/>
          </a:p>
          <a:p>
            <a:r>
              <a:rPr lang="pt-BR" dirty="0"/>
              <a:t> Possui pacotes com funções específicas que podem ser instalados pela Internet, através do próprio programa. </a:t>
            </a:r>
          </a:p>
          <a:p>
            <a:endParaRPr lang="pt-BR" dirty="0"/>
          </a:p>
          <a:p>
            <a:r>
              <a:rPr lang="pt-BR" dirty="0"/>
              <a:t> Conta com inúmeros colaboradores no mundo inteiro que criam, testam e corrigem as funções que podem ser usadas por qualquer pessoa. </a:t>
            </a:r>
          </a:p>
          <a:p>
            <a:endParaRPr lang="pt-BR" dirty="0"/>
          </a:p>
          <a:p>
            <a:r>
              <a:rPr lang="pt-BR" dirty="0"/>
              <a:t> Gera gráficos em diferentes formatos para as mais diversas utilizações. </a:t>
            </a:r>
          </a:p>
        </p:txBody>
      </p:sp>
    </p:spTree>
    <p:extLst>
      <p:ext uri="{BB962C8B-B14F-4D97-AF65-F5344CB8AC3E}">
        <p14:creationId xmlns:p14="http://schemas.microsoft.com/office/powerpoint/2010/main" val="257591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692025" y="422500"/>
            <a:ext cx="6239454" cy="857400"/>
          </a:xfrm>
          <a:prstGeom prst="rect">
            <a:avLst/>
          </a:prstGeom>
        </p:spPr>
        <p:txBody>
          <a:bodyPr lIns="91425" tIns="91425" rIns="91425" bIns="91425" anchor="t" anchorCtr="0">
            <a:noAutofit/>
          </a:bodyPr>
          <a:lstStyle/>
          <a:p>
            <a:pPr lvl="0">
              <a:spcBef>
                <a:spcPts val="0"/>
              </a:spcBef>
              <a:buNone/>
            </a:pPr>
            <a:r>
              <a:rPr lang="en" dirty="0" err="1">
                <a:solidFill>
                  <a:srgbClr val="88398A"/>
                </a:solidFill>
              </a:rPr>
              <a:t>Porque</a:t>
            </a:r>
            <a:r>
              <a:rPr lang="en" dirty="0">
                <a:solidFill>
                  <a:srgbClr val="88398A"/>
                </a:solidFill>
              </a:rPr>
              <a:t> </a:t>
            </a:r>
            <a:r>
              <a:rPr lang="en" dirty="0" err="1">
                <a:solidFill>
                  <a:srgbClr val="88398A"/>
                </a:solidFill>
              </a:rPr>
              <a:t>aprender</a:t>
            </a:r>
            <a:r>
              <a:rPr lang="en" dirty="0">
                <a:solidFill>
                  <a:srgbClr val="88398A"/>
                </a:solidFill>
              </a:rPr>
              <a:t> R?</a:t>
            </a:r>
          </a:p>
        </p:txBody>
      </p:sp>
      <p:sp>
        <p:nvSpPr>
          <p:cNvPr id="111" name="Shape 111"/>
          <p:cNvSpPr txBox="1">
            <a:spLocks noGrp="1"/>
          </p:cNvSpPr>
          <p:nvPr>
            <p:ph type="body" idx="1"/>
          </p:nvPr>
        </p:nvSpPr>
        <p:spPr>
          <a:xfrm>
            <a:off x="692025" y="1586325"/>
            <a:ext cx="5971500" cy="3148500"/>
          </a:xfrm>
          <a:prstGeom prst="rect">
            <a:avLst/>
          </a:prstGeom>
        </p:spPr>
        <p:txBody>
          <a:bodyPr lIns="91425" tIns="91425" rIns="91425" bIns="91425" anchor="t" anchorCtr="0">
            <a:noAutofit/>
          </a:bodyPr>
          <a:lstStyle/>
          <a:p>
            <a:pPr marL="285750" indent="-285750" fontAlgn="base"/>
            <a:r>
              <a:rPr lang="pt-BR" dirty="0"/>
              <a:t>A pergunta deveria ser: Porque não aprender?</a:t>
            </a:r>
          </a:p>
          <a:p>
            <a:pPr marL="285750" indent="-285750" fontAlgn="base"/>
            <a:endParaRPr lang="pt-BR" dirty="0"/>
          </a:p>
          <a:p>
            <a:pPr marL="285750" indent="-285750" fontAlgn="base"/>
            <a:r>
              <a:rPr lang="pt-BR" dirty="0"/>
              <a:t>Quanto mais ferramentas você sabe usar, mais problemas você é capaz de resolver.</a:t>
            </a:r>
          </a:p>
          <a:p>
            <a:pPr marL="285750" indent="-285750" fontAlgn="base"/>
            <a:endParaRPr lang="pt-BR" dirty="0"/>
          </a:p>
          <a:p>
            <a:pPr marL="285750" indent="-285750" fontAlgn="base"/>
            <a:r>
              <a:rPr lang="pt-BR" dirty="0"/>
              <a:t>Grandes empresas já perceberam o potencial da linguagem</a:t>
            </a:r>
          </a:p>
        </p:txBody>
      </p:sp>
    </p:spTree>
    <p:extLst>
      <p:ext uri="{BB962C8B-B14F-4D97-AF65-F5344CB8AC3E}">
        <p14:creationId xmlns:p14="http://schemas.microsoft.com/office/powerpoint/2010/main" val="426877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ctrTitle" idx="4294967295"/>
          </p:nvPr>
        </p:nvSpPr>
        <p:spPr>
          <a:xfrm>
            <a:off x="2361750" y="1211750"/>
            <a:ext cx="3663300" cy="1159800"/>
          </a:xfrm>
          <a:prstGeom prst="rect">
            <a:avLst/>
          </a:prstGeom>
        </p:spPr>
        <p:txBody>
          <a:bodyPr lIns="91425" tIns="91425" rIns="91425" bIns="91425" anchor="t" anchorCtr="0">
            <a:noAutofit/>
          </a:bodyPr>
          <a:lstStyle/>
          <a:p>
            <a:pPr lvl="0">
              <a:spcBef>
                <a:spcPts val="0"/>
              </a:spcBef>
              <a:buNone/>
            </a:pPr>
            <a:r>
              <a:rPr lang="en" sz="9600">
                <a:solidFill>
                  <a:srgbClr val="88398A"/>
                </a:solidFill>
              </a:rPr>
              <a:t>Hello!</a:t>
            </a:r>
          </a:p>
        </p:txBody>
      </p:sp>
      <p:sp>
        <p:nvSpPr>
          <p:cNvPr id="92" name="Shape 92"/>
          <p:cNvSpPr txBox="1">
            <a:spLocks noGrp="1"/>
          </p:cNvSpPr>
          <p:nvPr>
            <p:ph type="subTitle" idx="4294967295"/>
          </p:nvPr>
        </p:nvSpPr>
        <p:spPr>
          <a:xfrm>
            <a:off x="2361749" y="2517700"/>
            <a:ext cx="5400600" cy="2243400"/>
          </a:xfrm>
          <a:prstGeom prst="rect">
            <a:avLst/>
          </a:prstGeom>
        </p:spPr>
        <p:txBody>
          <a:bodyPr lIns="91425" tIns="91425" rIns="91425" bIns="91425" anchor="t" anchorCtr="0">
            <a:noAutofit/>
          </a:bodyPr>
          <a:lstStyle/>
          <a:p>
            <a:pPr lvl="0" rtl="0">
              <a:spcBef>
                <a:spcPts val="0"/>
              </a:spcBef>
              <a:buNone/>
            </a:pPr>
            <a:r>
              <a:rPr lang="en" sz="3600" dirty="0"/>
              <a:t>I’m Beatrice</a:t>
            </a:r>
          </a:p>
          <a:p>
            <a:pPr lvl="0">
              <a:spcBef>
                <a:spcPts val="0"/>
              </a:spcBef>
              <a:buClr>
                <a:schemeClr val="dk1"/>
              </a:buClr>
              <a:buSzPct val="30555"/>
              <a:buFont typeface="Arial"/>
              <a:buNone/>
            </a:pPr>
            <a:r>
              <a:rPr lang="en" dirty="0" err="1">
                <a:solidFill>
                  <a:srgbClr val="000000"/>
                </a:solidFill>
              </a:rPr>
              <a:t>Você</a:t>
            </a:r>
            <a:r>
              <a:rPr lang="en" dirty="0">
                <a:solidFill>
                  <a:srgbClr val="000000"/>
                </a:solidFill>
              </a:rPr>
              <a:t> </a:t>
            </a:r>
            <a:r>
              <a:rPr lang="en" dirty="0" err="1">
                <a:solidFill>
                  <a:srgbClr val="000000"/>
                </a:solidFill>
              </a:rPr>
              <a:t>pode</a:t>
            </a:r>
            <a:r>
              <a:rPr lang="en" dirty="0">
                <a:solidFill>
                  <a:srgbClr val="000000"/>
                </a:solidFill>
              </a:rPr>
              <a:t> </a:t>
            </a:r>
            <a:r>
              <a:rPr lang="en" dirty="0" err="1">
                <a:solidFill>
                  <a:srgbClr val="000000"/>
                </a:solidFill>
              </a:rPr>
              <a:t>falar</a:t>
            </a:r>
            <a:r>
              <a:rPr lang="en" dirty="0">
                <a:solidFill>
                  <a:srgbClr val="000000"/>
                </a:solidFill>
              </a:rPr>
              <a:t> </a:t>
            </a:r>
            <a:r>
              <a:rPr lang="en" dirty="0" err="1">
                <a:solidFill>
                  <a:srgbClr val="000000"/>
                </a:solidFill>
              </a:rPr>
              <a:t>comigo</a:t>
            </a:r>
            <a:r>
              <a:rPr lang="en" dirty="0">
                <a:solidFill>
                  <a:srgbClr val="000000"/>
                </a:solidFill>
              </a:rPr>
              <a:t> </a:t>
            </a:r>
            <a:r>
              <a:rPr lang="en" dirty="0" err="1">
                <a:solidFill>
                  <a:srgbClr val="000000"/>
                </a:solidFill>
              </a:rPr>
              <a:t>sobre</a:t>
            </a:r>
            <a:r>
              <a:rPr lang="en" dirty="0">
                <a:solidFill>
                  <a:srgbClr val="000000"/>
                </a:solidFill>
              </a:rPr>
              <a:t> R, </a:t>
            </a:r>
            <a:r>
              <a:rPr lang="en" dirty="0" err="1">
                <a:solidFill>
                  <a:srgbClr val="000000"/>
                </a:solidFill>
              </a:rPr>
              <a:t>programação</a:t>
            </a:r>
            <a:r>
              <a:rPr lang="en" dirty="0">
                <a:solidFill>
                  <a:srgbClr val="000000"/>
                </a:solidFill>
              </a:rPr>
              <a:t> e </a:t>
            </a:r>
            <a:r>
              <a:rPr lang="en" dirty="0" err="1">
                <a:solidFill>
                  <a:srgbClr val="000000"/>
                </a:solidFill>
              </a:rPr>
              <a:t>lanches</a:t>
            </a:r>
            <a:r>
              <a:rPr lang="en" dirty="0">
                <a:solidFill>
                  <a:srgbClr val="000000"/>
                </a:solidFill>
              </a:rPr>
              <a:t> &lt;3</a:t>
            </a:r>
          </a:p>
        </p:txBody>
      </p:sp>
      <p:pic>
        <p:nvPicPr>
          <p:cNvPr id="93" name="Shape 93"/>
          <p:cNvPicPr preferRelativeResize="0"/>
          <p:nvPr/>
        </p:nvPicPr>
        <p:blipFill>
          <a:blip r:embed="rId3"/>
          <a:srcRect/>
          <a:stretch/>
        </p:blipFill>
        <p:spPr>
          <a:xfrm>
            <a:off x="700001" y="1902869"/>
            <a:ext cx="1393799" cy="1337778"/>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4AA00C-8F23-BD49-8051-E40D4BBD5E7E}"/>
              </a:ext>
            </a:extLst>
          </p:cNvPr>
          <p:cNvSpPr>
            <a:spLocks noGrp="1"/>
          </p:cNvSpPr>
          <p:nvPr>
            <p:ph type="title"/>
          </p:nvPr>
        </p:nvSpPr>
        <p:spPr/>
        <p:txBody>
          <a:bodyPr/>
          <a:lstStyle/>
          <a:p>
            <a:r>
              <a:rPr lang="pt-BR" dirty="0"/>
              <a:t>Oracle </a:t>
            </a:r>
            <a:r>
              <a:rPr lang="pt-BR" dirty="0" err="1"/>
              <a:t>R</a:t>
            </a:r>
            <a:r>
              <a:rPr lang="pt-BR" dirty="0"/>
              <a:t> Enterprise</a:t>
            </a:r>
          </a:p>
        </p:txBody>
      </p:sp>
      <p:pic>
        <p:nvPicPr>
          <p:cNvPr id="4" name="Imagem 3">
            <a:extLst>
              <a:ext uri="{FF2B5EF4-FFF2-40B4-BE49-F238E27FC236}">
                <a16:creationId xmlns:a16="http://schemas.microsoft.com/office/drawing/2014/main" id="{D7325720-4BAD-CB47-A772-0962783207DE}"/>
              </a:ext>
            </a:extLst>
          </p:cNvPr>
          <p:cNvPicPr>
            <a:picLocks noChangeAspect="1"/>
          </p:cNvPicPr>
          <p:nvPr/>
        </p:nvPicPr>
        <p:blipFill>
          <a:blip r:embed="rId2"/>
          <a:stretch>
            <a:fillRect/>
          </a:stretch>
        </p:blipFill>
        <p:spPr>
          <a:xfrm>
            <a:off x="6710956" y="1556897"/>
            <a:ext cx="1803400" cy="1765300"/>
          </a:xfrm>
          <a:prstGeom prst="rect">
            <a:avLst/>
          </a:prstGeom>
        </p:spPr>
      </p:pic>
      <p:sp>
        <p:nvSpPr>
          <p:cNvPr id="3" name="Espaço Reservado para Texto 2">
            <a:extLst>
              <a:ext uri="{FF2B5EF4-FFF2-40B4-BE49-F238E27FC236}">
                <a16:creationId xmlns:a16="http://schemas.microsoft.com/office/drawing/2014/main" id="{B32DFD4D-2D9E-A246-8809-FF8B3BE5A7A0}"/>
              </a:ext>
            </a:extLst>
          </p:cNvPr>
          <p:cNvSpPr>
            <a:spLocks noGrp="1"/>
          </p:cNvSpPr>
          <p:nvPr>
            <p:ph type="body" idx="1"/>
          </p:nvPr>
        </p:nvSpPr>
        <p:spPr>
          <a:xfrm>
            <a:off x="396608" y="1572500"/>
            <a:ext cx="5971500" cy="3148500"/>
          </a:xfrm>
        </p:spPr>
        <p:txBody>
          <a:bodyPr/>
          <a:lstStyle/>
          <a:p>
            <a:r>
              <a:rPr lang="pt-BR" dirty="0"/>
              <a:t>O Oracle </a:t>
            </a:r>
            <a:r>
              <a:rPr lang="pt-BR" dirty="0" err="1"/>
              <a:t>R</a:t>
            </a:r>
            <a:r>
              <a:rPr lang="pt-BR" dirty="0"/>
              <a:t> Enterprise, um componente da Opção Oracle </a:t>
            </a:r>
            <a:r>
              <a:rPr lang="pt-BR" dirty="0" err="1"/>
              <a:t>Advanced</a:t>
            </a:r>
            <a:r>
              <a:rPr lang="pt-BR" dirty="0"/>
              <a:t> </a:t>
            </a:r>
            <a:r>
              <a:rPr lang="pt-BR" dirty="0" err="1"/>
              <a:t>Analytics</a:t>
            </a:r>
            <a:r>
              <a:rPr lang="pt-BR" dirty="0"/>
              <a:t>, torna a linguagem e o ambiente de programação estatística </a:t>
            </a:r>
            <a:r>
              <a:rPr lang="pt-BR" dirty="0" err="1"/>
              <a:t>R</a:t>
            </a:r>
            <a:r>
              <a:rPr lang="pt-BR" dirty="0"/>
              <a:t> de código aberto prontos para a empresa e o big data. Projetado para problemas envolvendo grandes e pequenos volumes de dados, o Oracle </a:t>
            </a:r>
            <a:r>
              <a:rPr lang="pt-BR" dirty="0" err="1"/>
              <a:t>R</a:t>
            </a:r>
            <a:r>
              <a:rPr lang="pt-BR" dirty="0"/>
              <a:t> Enterprise integra o </a:t>
            </a:r>
            <a:r>
              <a:rPr lang="pt-BR" dirty="0" err="1"/>
              <a:t>R</a:t>
            </a:r>
            <a:r>
              <a:rPr lang="pt-BR" dirty="0"/>
              <a:t> ao Oracle </a:t>
            </a:r>
            <a:r>
              <a:rPr lang="pt-BR" dirty="0" err="1"/>
              <a:t>Database</a:t>
            </a:r>
            <a:r>
              <a:rPr lang="pt-BR" dirty="0"/>
              <a:t>.</a:t>
            </a:r>
          </a:p>
          <a:p>
            <a:endParaRPr lang="pt-BR" dirty="0"/>
          </a:p>
        </p:txBody>
      </p:sp>
    </p:spTree>
    <p:extLst>
      <p:ext uri="{BB962C8B-B14F-4D97-AF65-F5344CB8AC3E}">
        <p14:creationId xmlns:p14="http://schemas.microsoft.com/office/powerpoint/2010/main" val="1246908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EBD36D-C161-0A44-8C64-6901FAFB68EE}"/>
              </a:ext>
            </a:extLst>
          </p:cNvPr>
          <p:cNvSpPr>
            <a:spLocks noGrp="1"/>
          </p:cNvSpPr>
          <p:nvPr>
            <p:ph type="title"/>
          </p:nvPr>
        </p:nvSpPr>
        <p:spPr/>
        <p:txBody>
          <a:bodyPr/>
          <a:lstStyle/>
          <a:p>
            <a:r>
              <a:rPr lang="pt-PT" dirty="0"/>
              <a:t>Microsoft R</a:t>
            </a:r>
            <a:endParaRPr lang="pt-BR" dirty="0"/>
          </a:p>
        </p:txBody>
      </p:sp>
      <p:sp>
        <p:nvSpPr>
          <p:cNvPr id="3" name="Espaço Reservado para Texto 2">
            <a:extLst>
              <a:ext uri="{FF2B5EF4-FFF2-40B4-BE49-F238E27FC236}">
                <a16:creationId xmlns:a16="http://schemas.microsoft.com/office/drawing/2014/main" id="{3A1AE9C5-8D3F-564E-A211-A99F58D1E982}"/>
              </a:ext>
            </a:extLst>
          </p:cNvPr>
          <p:cNvSpPr>
            <a:spLocks noGrp="1"/>
          </p:cNvSpPr>
          <p:nvPr>
            <p:ph type="body" idx="1"/>
          </p:nvPr>
        </p:nvSpPr>
        <p:spPr/>
        <p:txBody>
          <a:bodyPr/>
          <a:lstStyle/>
          <a:p>
            <a:r>
              <a:rPr lang="pt-PT" dirty="0"/>
              <a:t>O Microsoft R Open é a distribuição aprimorada do R da Microsoft </a:t>
            </a:r>
            <a:r>
              <a:rPr lang="pt-PT" dirty="0" err="1"/>
              <a:t>Corporation</a:t>
            </a:r>
            <a:r>
              <a:rPr lang="pt-PT" dirty="0"/>
              <a:t>. É uma plataforma completa de código aberto para análise estatística e ciência de dados.</a:t>
            </a:r>
            <a:endParaRPr lang="pt-BR" dirty="0"/>
          </a:p>
        </p:txBody>
      </p:sp>
      <p:pic>
        <p:nvPicPr>
          <p:cNvPr id="4" name="Imagem 3">
            <a:extLst>
              <a:ext uri="{FF2B5EF4-FFF2-40B4-BE49-F238E27FC236}">
                <a16:creationId xmlns:a16="http://schemas.microsoft.com/office/drawing/2014/main" id="{43AFFB7F-5191-204F-A51B-7181B5856C0C}"/>
              </a:ext>
            </a:extLst>
          </p:cNvPr>
          <p:cNvPicPr>
            <a:picLocks noChangeAspect="1"/>
          </p:cNvPicPr>
          <p:nvPr/>
        </p:nvPicPr>
        <p:blipFill>
          <a:blip r:embed="rId2"/>
          <a:stretch>
            <a:fillRect/>
          </a:stretch>
        </p:blipFill>
        <p:spPr>
          <a:xfrm>
            <a:off x="6663525" y="1690218"/>
            <a:ext cx="1744491" cy="1470357"/>
          </a:xfrm>
          <a:prstGeom prst="rect">
            <a:avLst/>
          </a:prstGeom>
        </p:spPr>
      </p:pic>
    </p:spTree>
    <p:extLst>
      <p:ext uri="{BB962C8B-B14F-4D97-AF65-F5344CB8AC3E}">
        <p14:creationId xmlns:p14="http://schemas.microsoft.com/office/powerpoint/2010/main" val="2674341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692025" y="422500"/>
            <a:ext cx="6239454" cy="857400"/>
          </a:xfrm>
          <a:prstGeom prst="rect">
            <a:avLst/>
          </a:prstGeom>
        </p:spPr>
        <p:txBody>
          <a:bodyPr lIns="91425" tIns="91425" rIns="91425" bIns="91425" anchor="t" anchorCtr="0">
            <a:noAutofit/>
          </a:bodyPr>
          <a:lstStyle/>
          <a:p>
            <a:pPr lvl="0">
              <a:spcBef>
                <a:spcPts val="0"/>
              </a:spcBef>
              <a:buNone/>
            </a:pPr>
            <a:r>
              <a:rPr lang="en" dirty="0" err="1">
                <a:solidFill>
                  <a:srgbClr val="88398A"/>
                </a:solidFill>
              </a:rPr>
              <a:t>Possui</a:t>
            </a:r>
            <a:r>
              <a:rPr lang="en" dirty="0">
                <a:solidFill>
                  <a:srgbClr val="88398A"/>
                </a:solidFill>
              </a:rPr>
              <a:t> um </a:t>
            </a:r>
            <a:r>
              <a:rPr lang="en" dirty="0" err="1">
                <a:solidFill>
                  <a:srgbClr val="88398A"/>
                </a:solidFill>
              </a:rPr>
              <a:t>imenso</a:t>
            </a:r>
            <a:r>
              <a:rPr lang="en" dirty="0">
                <a:solidFill>
                  <a:srgbClr val="88398A"/>
                </a:solidFill>
              </a:rPr>
              <a:t> </a:t>
            </a:r>
            <a:r>
              <a:rPr lang="en" dirty="0" err="1">
                <a:solidFill>
                  <a:srgbClr val="88398A"/>
                </a:solidFill>
              </a:rPr>
              <a:t>número</a:t>
            </a:r>
            <a:r>
              <a:rPr lang="en" dirty="0">
                <a:solidFill>
                  <a:srgbClr val="88398A"/>
                </a:solidFill>
              </a:rPr>
              <a:t> de </a:t>
            </a:r>
            <a:r>
              <a:rPr lang="en" dirty="0" err="1">
                <a:solidFill>
                  <a:srgbClr val="88398A"/>
                </a:solidFill>
              </a:rPr>
              <a:t>pacotes</a:t>
            </a:r>
            <a:r>
              <a:rPr lang="en" dirty="0">
                <a:solidFill>
                  <a:srgbClr val="88398A"/>
                </a:solidFill>
              </a:rPr>
              <a:t> </a:t>
            </a:r>
            <a:r>
              <a:rPr lang="en" dirty="0" err="1">
                <a:solidFill>
                  <a:srgbClr val="88398A"/>
                </a:solidFill>
              </a:rPr>
              <a:t>disponíveis</a:t>
            </a:r>
            <a:r>
              <a:rPr lang="en" dirty="0">
                <a:solidFill>
                  <a:srgbClr val="88398A"/>
                </a:solidFill>
              </a:rPr>
              <a:t> no CRAN</a:t>
            </a:r>
          </a:p>
        </p:txBody>
      </p:sp>
      <p:sp>
        <p:nvSpPr>
          <p:cNvPr id="111" name="Shape 111"/>
          <p:cNvSpPr txBox="1">
            <a:spLocks noGrp="1"/>
          </p:cNvSpPr>
          <p:nvPr>
            <p:ph type="body" idx="1"/>
          </p:nvPr>
        </p:nvSpPr>
        <p:spPr>
          <a:xfrm>
            <a:off x="692025" y="1586325"/>
            <a:ext cx="5971500" cy="985426"/>
          </a:xfrm>
          <a:prstGeom prst="rect">
            <a:avLst/>
          </a:prstGeom>
        </p:spPr>
        <p:txBody>
          <a:bodyPr lIns="91425" tIns="91425" rIns="91425" bIns="91425" anchor="t" anchorCtr="0">
            <a:noAutofit/>
          </a:bodyPr>
          <a:lstStyle/>
          <a:p>
            <a:pPr fontAlgn="base"/>
            <a:r>
              <a:rPr lang="pt-BR" dirty="0"/>
              <a:t>Facilitando a vida do desenvolvedor/estatístico</a:t>
            </a:r>
          </a:p>
          <a:p>
            <a:pPr fontAlgn="base"/>
            <a:endParaRPr lang="pt-BR" dirty="0"/>
          </a:p>
          <a:p>
            <a:pPr fontAlgn="base"/>
            <a:endParaRPr lang="pt-BR" dirty="0"/>
          </a:p>
        </p:txBody>
      </p:sp>
      <p:pic>
        <p:nvPicPr>
          <p:cNvPr id="3" name="Imagem 2">
            <a:extLst>
              <a:ext uri="{FF2B5EF4-FFF2-40B4-BE49-F238E27FC236}">
                <a16:creationId xmlns:a16="http://schemas.microsoft.com/office/drawing/2014/main" id="{1CB33AED-0F92-2D48-ADEB-1478644CCB7F}"/>
              </a:ext>
            </a:extLst>
          </p:cNvPr>
          <p:cNvPicPr>
            <a:picLocks noChangeAspect="1"/>
          </p:cNvPicPr>
          <p:nvPr/>
        </p:nvPicPr>
        <p:blipFill>
          <a:blip r:embed="rId3"/>
          <a:stretch>
            <a:fillRect/>
          </a:stretch>
        </p:blipFill>
        <p:spPr>
          <a:xfrm>
            <a:off x="692025" y="2329149"/>
            <a:ext cx="7099300" cy="2247900"/>
          </a:xfrm>
          <a:prstGeom prst="rect">
            <a:avLst/>
          </a:prstGeom>
        </p:spPr>
      </p:pic>
      <p:sp>
        <p:nvSpPr>
          <p:cNvPr id="6" name="Shape 111">
            <a:extLst>
              <a:ext uri="{FF2B5EF4-FFF2-40B4-BE49-F238E27FC236}">
                <a16:creationId xmlns:a16="http://schemas.microsoft.com/office/drawing/2014/main" id="{6FFC2A32-1D83-264B-917A-598895E34F7E}"/>
              </a:ext>
            </a:extLst>
          </p:cNvPr>
          <p:cNvSpPr txBox="1">
            <a:spLocks/>
          </p:cNvSpPr>
          <p:nvPr/>
        </p:nvSpPr>
        <p:spPr>
          <a:xfrm>
            <a:off x="692025" y="4594864"/>
            <a:ext cx="5971500" cy="98542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562457"/>
              </a:buClr>
              <a:buSzPct val="100000"/>
              <a:buFont typeface="Helvetica Neue"/>
              <a:buChar char="▹"/>
              <a:defRPr sz="1800" b="0" i="0" u="none" strike="noStrike" cap="none">
                <a:solidFill>
                  <a:srgbClr val="181818"/>
                </a:solidFill>
                <a:latin typeface="Helvetica Neue"/>
                <a:ea typeface="Helvetica Neue"/>
                <a:cs typeface="Helvetica Neue"/>
                <a:sym typeface="Helvetica Neue"/>
              </a:defRPr>
            </a:lvl9pPr>
          </a:lstStyle>
          <a:p>
            <a:pPr fontAlgn="base">
              <a:buNone/>
            </a:pPr>
            <a:r>
              <a:rPr lang="pt-BR" sz="1100" dirty="0"/>
              <a:t>Repositório Global de </a:t>
            </a:r>
            <a:r>
              <a:rPr lang="pt-BR" sz="1100" dirty="0" err="1"/>
              <a:t>packages</a:t>
            </a:r>
            <a:r>
              <a:rPr lang="pt-BR" sz="1100" dirty="0"/>
              <a:t> </a:t>
            </a:r>
            <a:r>
              <a:rPr lang="pt-BR" sz="1100" dirty="0" err="1"/>
              <a:t>R</a:t>
            </a:r>
            <a:endParaRPr lang="pt-BR" sz="1100" dirty="0"/>
          </a:p>
          <a:p>
            <a:pPr fontAlgn="base"/>
            <a:endParaRPr lang="pt-BR" dirty="0"/>
          </a:p>
          <a:p>
            <a:pPr fontAlgn="base"/>
            <a:endParaRPr lang="pt-BR" dirty="0"/>
          </a:p>
        </p:txBody>
      </p:sp>
    </p:spTree>
    <p:extLst>
      <p:ext uri="{BB962C8B-B14F-4D97-AF65-F5344CB8AC3E}">
        <p14:creationId xmlns:p14="http://schemas.microsoft.com/office/powerpoint/2010/main" val="1847326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5" name="Imagem 4">
            <a:extLst>
              <a:ext uri="{FF2B5EF4-FFF2-40B4-BE49-F238E27FC236}">
                <a16:creationId xmlns:a16="http://schemas.microsoft.com/office/drawing/2014/main" id="{2E30BF72-0502-3C40-9EF0-3DB3041FCA7D}"/>
              </a:ext>
            </a:extLst>
          </p:cNvPr>
          <p:cNvPicPr>
            <a:picLocks noChangeAspect="1"/>
          </p:cNvPicPr>
          <p:nvPr/>
        </p:nvPicPr>
        <p:blipFill>
          <a:blip r:embed="rId3"/>
          <a:stretch>
            <a:fillRect/>
          </a:stretch>
        </p:blipFill>
        <p:spPr>
          <a:xfrm>
            <a:off x="1600200" y="558800"/>
            <a:ext cx="5943600" cy="4025900"/>
          </a:xfrm>
          <a:prstGeom prst="rect">
            <a:avLst/>
          </a:prstGeom>
        </p:spPr>
      </p:pic>
    </p:spTree>
    <p:extLst>
      <p:ext uri="{BB962C8B-B14F-4D97-AF65-F5344CB8AC3E}">
        <p14:creationId xmlns:p14="http://schemas.microsoft.com/office/powerpoint/2010/main" val="3776995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692024" y="323349"/>
            <a:ext cx="5752843" cy="857400"/>
          </a:xfrm>
          <a:prstGeom prst="rect">
            <a:avLst/>
          </a:prstGeom>
        </p:spPr>
        <p:txBody>
          <a:bodyPr lIns="91425" tIns="91425" rIns="91425" bIns="91425" anchor="t" anchorCtr="0">
            <a:noAutofit/>
          </a:bodyPr>
          <a:lstStyle/>
          <a:p>
            <a:r>
              <a:rPr lang="en" dirty="0" err="1">
                <a:solidFill>
                  <a:srgbClr val="88398A"/>
                </a:solidFill>
              </a:rPr>
              <a:t>Coleção</a:t>
            </a:r>
            <a:r>
              <a:rPr lang="en" dirty="0">
                <a:solidFill>
                  <a:srgbClr val="88398A"/>
                </a:solidFill>
              </a:rPr>
              <a:t> de </a:t>
            </a:r>
            <a:r>
              <a:rPr lang="en" dirty="0" err="1">
                <a:solidFill>
                  <a:srgbClr val="88398A"/>
                </a:solidFill>
              </a:rPr>
              <a:t>pacotes</a:t>
            </a:r>
            <a:r>
              <a:rPr lang="en" dirty="0">
                <a:solidFill>
                  <a:srgbClr val="88398A"/>
                </a:solidFill>
              </a:rPr>
              <a:t> </a:t>
            </a:r>
            <a:r>
              <a:rPr lang="pt-BR" dirty="0" err="1">
                <a:solidFill>
                  <a:srgbClr val="88398A"/>
                </a:solidFill>
              </a:rPr>
              <a:t>Tidyverse</a:t>
            </a:r>
            <a:br>
              <a:rPr lang="pt-BR" dirty="0">
                <a:solidFill>
                  <a:srgbClr val="88398A"/>
                </a:solidFill>
              </a:rPr>
            </a:br>
            <a:br>
              <a:rPr lang="pt-BR" dirty="0">
                <a:solidFill>
                  <a:srgbClr val="88398A"/>
                </a:solidFill>
              </a:rPr>
            </a:br>
            <a:br>
              <a:rPr lang="pt-BR" dirty="0">
                <a:solidFill>
                  <a:srgbClr val="88398A"/>
                </a:solidFill>
              </a:rPr>
            </a:br>
            <a:endParaRPr lang="en" dirty="0">
              <a:solidFill>
                <a:srgbClr val="88398A"/>
              </a:solidFill>
            </a:endParaRPr>
          </a:p>
        </p:txBody>
      </p:sp>
      <p:sp>
        <p:nvSpPr>
          <p:cNvPr id="134" name="Shape 134"/>
          <p:cNvSpPr txBox="1">
            <a:spLocks noGrp="1"/>
          </p:cNvSpPr>
          <p:nvPr>
            <p:ph type="body" idx="1"/>
          </p:nvPr>
        </p:nvSpPr>
        <p:spPr>
          <a:xfrm>
            <a:off x="1033548" y="1723451"/>
            <a:ext cx="3307098" cy="3315300"/>
          </a:xfrm>
          <a:prstGeom prst="rect">
            <a:avLst/>
          </a:prstGeom>
        </p:spPr>
        <p:txBody>
          <a:bodyPr lIns="91425" tIns="91425" rIns="91425" bIns="91425" anchor="t" anchorCtr="0">
            <a:noAutofit/>
          </a:bodyPr>
          <a:lstStyle/>
          <a:p>
            <a:pPr lvl="0">
              <a:buNone/>
            </a:pPr>
            <a:r>
              <a:rPr lang="pt-BR" dirty="0">
                <a:hlinkClick r:id="rId3"/>
              </a:rPr>
              <a:t>https://www.tidyverse.org/packages/</a:t>
            </a:r>
            <a:endParaRPr lang="pt-BR" dirty="0"/>
          </a:p>
          <a:p>
            <a:pPr lvl="0">
              <a:buNone/>
            </a:pPr>
            <a:endParaRPr lang="pt-BR" dirty="0"/>
          </a:p>
          <a:p>
            <a:pPr lvl="0">
              <a:buNone/>
            </a:pPr>
            <a:endParaRPr lang="pt-BR" dirty="0"/>
          </a:p>
          <a:p>
            <a:pPr lvl="0">
              <a:buNone/>
            </a:pPr>
            <a:endParaRPr lang="pt-BR" dirty="0"/>
          </a:p>
          <a:p>
            <a:pPr lvl="0">
              <a:buNone/>
            </a:pPr>
            <a:r>
              <a:rPr lang="pt-BR" dirty="0"/>
              <a:t>Coleção de pacotes para ciência de dados</a:t>
            </a:r>
            <a:endParaRPr lang="en" dirty="0"/>
          </a:p>
        </p:txBody>
      </p:sp>
      <p:pic>
        <p:nvPicPr>
          <p:cNvPr id="4" name="Imagem 3">
            <a:extLst>
              <a:ext uri="{FF2B5EF4-FFF2-40B4-BE49-F238E27FC236}">
                <a16:creationId xmlns:a16="http://schemas.microsoft.com/office/drawing/2014/main" id="{5D447513-B9DB-3147-ADEA-3C0008079399}"/>
              </a:ext>
            </a:extLst>
          </p:cNvPr>
          <p:cNvPicPr>
            <a:picLocks noChangeAspect="1"/>
          </p:cNvPicPr>
          <p:nvPr/>
        </p:nvPicPr>
        <p:blipFill>
          <a:blip r:embed="rId4"/>
          <a:stretch>
            <a:fillRect/>
          </a:stretch>
        </p:blipFill>
        <p:spPr>
          <a:xfrm>
            <a:off x="5858737" y="1531345"/>
            <a:ext cx="1394967" cy="16104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ctrTitle"/>
          </p:nvPr>
        </p:nvSpPr>
        <p:spPr>
          <a:xfrm>
            <a:off x="869498" y="1522119"/>
            <a:ext cx="6086079" cy="1159800"/>
          </a:xfrm>
          <a:prstGeom prst="rect">
            <a:avLst/>
          </a:prstGeom>
        </p:spPr>
        <p:txBody>
          <a:bodyPr lIns="91425" tIns="91425" rIns="91425" bIns="91425" anchor="t" anchorCtr="0">
            <a:noAutofit/>
          </a:bodyPr>
          <a:lstStyle/>
          <a:p>
            <a:pPr lvl="0" rtl="0">
              <a:spcBef>
                <a:spcPts val="0"/>
              </a:spcBef>
              <a:buNone/>
            </a:pPr>
            <a:r>
              <a:rPr lang="en" dirty="0"/>
              <a:t>3. </a:t>
            </a:r>
            <a:r>
              <a:rPr lang="en" dirty="0" err="1"/>
              <a:t>Comparando</a:t>
            </a:r>
            <a:br>
              <a:rPr lang="en" dirty="0"/>
            </a:br>
            <a:br>
              <a:rPr lang="en" dirty="0"/>
            </a:br>
            <a:r>
              <a:rPr lang="en" sz="2000" b="0" dirty="0" err="1">
                <a:solidFill>
                  <a:schemeClr val="tx1"/>
                </a:solidFill>
              </a:rPr>
              <a:t>Vamos</a:t>
            </a:r>
            <a:r>
              <a:rPr lang="en" sz="2000" b="0" dirty="0">
                <a:solidFill>
                  <a:schemeClr val="tx1"/>
                </a:solidFill>
              </a:rPr>
              <a:t> </a:t>
            </a:r>
            <a:r>
              <a:rPr lang="en" sz="2000" b="0" dirty="0" err="1">
                <a:solidFill>
                  <a:schemeClr val="tx1"/>
                </a:solidFill>
              </a:rPr>
              <a:t>colocar</a:t>
            </a:r>
            <a:r>
              <a:rPr lang="en" sz="2000" b="0" dirty="0">
                <a:solidFill>
                  <a:schemeClr val="tx1"/>
                </a:solidFill>
              </a:rPr>
              <a:t> as cartas </a:t>
            </a:r>
            <a:r>
              <a:rPr lang="en" sz="2000" b="0" dirty="0" err="1">
                <a:solidFill>
                  <a:schemeClr val="tx1"/>
                </a:solidFill>
              </a:rPr>
              <a:t>na</a:t>
            </a:r>
            <a:r>
              <a:rPr lang="en" sz="2000" b="0" dirty="0">
                <a:solidFill>
                  <a:schemeClr val="tx1"/>
                </a:solidFill>
              </a:rPr>
              <a:t> mesa</a:t>
            </a:r>
            <a:endParaRPr lang="en" b="0" dirty="0">
              <a:solidFill>
                <a:schemeClr val="tx1"/>
              </a:solidFill>
            </a:endParaRPr>
          </a:p>
        </p:txBody>
      </p:sp>
    </p:spTree>
    <p:extLst>
      <p:ext uri="{BB962C8B-B14F-4D97-AF65-F5344CB8AC3E}">
        <p14:creationId xmlns:p14="http://schemas.microsoft.com/office/powerpoint/2010/main" val="835761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Shape 161"/>
          <p:cNvSpPr txBox="1">
            <a:spLocks noGrp="1"/>
          </p:cNvSpPr>
          <p:nvPr>
            <p:ph type="title"/>
          </p:nvPr>
        </p:nvSpPr>
        <p:spPr>
          <a:xfrm rot="514">
            <a:off x="2919474" y="383825"/>
            <a:ext cx="4258928" cy="609300"/>
          </a:xfrm>
          <a:prstGeom prst="rect">
            <a:avLst/>
          </a:prstGeom>
        </p:spPr>
        <p:txBody>
          <a:bodyPr lIns="91425" tIns="91425" rIns="91425" bIns="91425" anchor="t" anchorCtr="0">
            <a:noAutofit/>
          </a:bodyPr>
          <a:lstStyle/>
          <a:p>
            <a:pPr lvl="0" rtl="0">
              <a:spcBef>
                <a:spcPts val="0"/>
              </a:spcBef>
              <a:buNone/>
            </a:pPr>
            <a:r>
              <a:rPr lang="en" dirty="0"/>
              <a:t>#</a:t>
            </a:r>
            <a:r>
              <a:rPr lang="en" dirty="0" err="1"/>
              <a:t>teamR</a:t>
            </a:r>
            <a:r>
              <a:rPr lang="en" dirty="0"/>
              <a:t> vs #</a:t>
            </a:r>
            <a:r>
              <a:rPr lang="en" dirty="0" err="1"/>
              <a:t>teamPython</a:t>
            </a:r>
            <a:endParaRPr lang="en" dirty="0"/>
          </a:p>
        </p:txBody>
      </p:sp>
      <p:graphicFrame>
        <p:nvGraphicFramePr>
          <p:cNvPr id="2" name="Tabela 1">
            <a:extLst>
              <a:ext uri="{FF2B5EF4-FFF2-40B4-BE49-F238E27FC236}">
                <a16:creationId xmlns:a16="http://schemas.microsoft.com/office/drawing/2014/main" id="{22948021-F413-8E4A-9F24-51A7D88BAC6C}"/>
              </a:ext>
            </a:extLst>
          </p:cNvPr>
          <p:cNvGraphicFramePr>
            <a:graphicFrameLocks noGrp="1"/>
          </p:cNvGraphicFramePr>
          <p:nvPr>
            <p:extLst>
              <p:ext uri="{D42A27DB-BD31-4B8C-83A1-F6EECF244321}">
                <p14:modId xmlns:p14="http://schemas.microsoft.com/office/powerpoint/2010/main" val="410549630"/>
              </p:ext>
            </p:extLst>
          </p:nvPr>
        </p:nvGraphicFramePr>
        <p:xfrm>
          <a:off x="548639" y="1265354"/>
          <a:ext cx="8129847" cy="3356441"/>
        </p:xfrm>
        <a:graphic>
          <a:graphicData uri="http://schemas.openxmlformats.org/drawingml/2006/table">
            <a:tbl>
              <a:tblPr/>
              <a:tblGrid>
                <a:gridCol w="2709949">
                  <a:extLst>
                    <a:ext uri="{9D8B030D-6E8A-4147-A177-3AD203B41FA5}">
                      <a16:colId xmlns:a16="http://schemas.microsoft.com/office/drawing/2014/main" val="591673380"/>
                    </a:ext>
                  </a:extLst>
                </a:gridCol>
                <a:gridCol w="2709949">
                  <a:extLst>
                    <a:ext uri="{9D8B030D-6E8A-4147-A177-3AD203B41FA5}">
                      <a16:colId xmlns:a16="http://schemas.microsoft.com/office/drawing/2014/main" val="3515843294"/>
                    </a:ext>
                  </a:extLst>
                </a:gridCol>
                <a:gridCol w="2709949">
                  <a:extLst>
                    <a:ext uri="{9D8B030D-6E8A-4147-A177-3AD203B41FA5}">
                      <a16:colId xmlns:a16="http://schemas.microsoft.com/office/drawing/2014/main" val="2412223529"/>
                    </a:ext>
                  </a:extLst>
                </a:gridCol>
              </a:tblGrid>
              <a:tr h="293201">
                <a:tc>
                  <a:txBody>
                    <a:bodyPr/>
                    <a:lstStyle/>
                    <a:p>
                      <a:r>
                        <a:rPr lang="pt-BR" sz="1400">
                          <a:effectLst/>
                          <a:latin typeface="Helvetica Neue" panose="02000503000000020004" pitchFamily="2" charset="0"/>
                        </a:rPr>
                        <a:t>Linguagem</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pt-BR" sz="1400" dirty="0">
                          <a:effectLst/>
                          <a:latin typeface="Helvetica Neue" panose="02000503000000020004" pitchFamily="2" charset="0"/>
                        </a:rPr>
                        <a:t>Python</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pt-BR" sz="1400">
                          <a:effectLst/>
                          <a:latin typeface="Helvetica Neue" panose="02000503000000020004" pitchFamily="2" charset="0"/>
                        </a:rPr>
                        <a:t>R</a:t>
                      </a:r>
                      <a:endParaRPr lang="pt-BR" sz="1400" dirty="0">
                        <a:effectLst/>
                        <a:latin typeface="Helvetica Neue" panose="02000503000000020004" pitchFamily="2"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981818921"/>
                  </a:ext>
                </a:extLst>
              </a:tr>
              <a:tr h="232410">
                <a:tc>
                  <a:txBody>
                    <a:bodyPr/>
                    <a:lstStyle/>
                    <a:p>
                      <a:r>
                        <a:rPr lang="pt-BR" sz="1400">
                          <a:effectLst/>
                          <a:latin typeface="Helvetica Neue" panose="02000503000000020004" pitchFamily="2" charset="0"/>
                        </a:rPr>
                        <a:t>Criação</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pt-BR" sz="1400">
                          <a:effectLst/>
                          <a:latin typeface="Helvetica Neue" panose="02000503000000020004" pitchFamily="2" charset="0"/>
                        </a:rPr>
                        <a:t>1991</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pt-BR" sz="1400">
                          <a:effectLst/>
                          <a:latin typeface="Helvetica Neue" panose="02000503000000020004" pitchFamily="2" charset="0"/>
                        </a:rPr>
                        <a:t>1995</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2768082835"/>
                  </a:ext>
                </a:extLst>
              </a:tr>
              <a:tr h="872490">
                <a:tc>
                  <a:txBody>
                    <a:bodyPr/>
                    <a:lstStyle/>
                    <a:p>
                      <a:r>
                        <a:rPr lang="pt-BR" sz="1400">
                          <a:effectLst/>
                          <a:latin typeface="Helvetica Neue" panose="02000503000000020004" pitchFamily="2" charset="0"/>
                        </a:rPr>
                        <a:t>Padronização</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pt-BR" sz="1400">
                          <a:effectLst/>
                          <a:latin typeface="Helvetica Neue" panose="02000503000000020004" pitchFamily="2" charset="0"/>
                        </a:rPr>
                        <a:t>Padrão, é possível escrever várias funcionalidades sejam escritas do mesmo jeito</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pt-BR" sz="1400">
                          <a:effectLst/>
                          <a:latin typeface="Helvetica Neue" panose="02000503000000020004" pitchFamily="2" charset="0"/>
                        </a:rPr>
                        <a:t>As mesmas funcionalidades podem ser escritas de diversas formas.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4232485393"/>
                  </a:ext>
                </a:extLst>
              </a:tr>
              <a:tr h="445770">
                <a:tc>
                  <a:txBody>
                    <a:bodyPr/>
                    <a:lstStyle/>
                    <a:p>
                      <a:r>
                        <a:rPr lang="pt-BR" sz="1400" dirty="0">
                          <a:effectLst/>
                          <a:latin typeface="Helvetica" pitchFamily="2" charset="0"/>
                        </a:rPr>
                        <a:t>Uso em análise de dados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pt-BR" sz="1400" dirty="0">
                          <a:effectLst/>
                          <a:latin typeface="Helvetica" pitchFamily="2" charset="0"/>
                        </a:rPr>
                        <a:t>Bem </a:t>
                      </a:r>
                      <a:r>
                        <a:rPr lang="pt-BR" sz="1400" b="0" i="0" u="none" strike="noStrike" cap="none" dirty="0">
                          <a:solidFill>
                            <a:schemeClr val="tx1"/>
                          </a:solidFill>
                          <a:effectLst/>
                          <a:latin typeface="+mn-lt"/>
                          <a:ea typeface="+mn-ea"/>
                          <a:cs typeface="+mn-cs"/>
                          <a:sym typeface="Arial"/>
                        </a:rPr>
                        <a:t>usada quando a análise de dados precisa ser integrada com aplicativos web ou se o código estatístico precisa ser integrado em um servidor em ambiente de produção.</a:t>
                      </a:r>
                      <a:endParaRPr lang="pt-BR" sz="1400" dirty="0">
                        <a:effectLst/>
                        <a:latin typeface="Helvetica" pitchFamily="2"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pt-BR" sz="1400" b="0" i="0" u="none" strike="noStrike" cap="none" dirty="0" err="1">
                          <a:solidFill>
                            <a:schemeClr val="tx1"/>
                          </a:solidFill>
                          <a:effectLst/>
                          <a:latin typeface="+mn-lt"/>
                          <a:ea typeface="+mn-ea"/>
                          <a:cs typeface="+mn-cs"/>
                          <a:sym typeface="Arial"/>
                        </a:rPr>
                        <a:t>R</a:t>
                      </a:r>
                      <a:r>
                        <a:rPr lang="pt-BR" sz="1400" b="0" i="0" u="none" strike="noStrike" cap="none" dirty="0">
                          <a:solidFill>
                            <a:schemeClr val="tx1"/>
                          </a:solidFill>
                          <a:effectLst/>
                          <a:latin typeface="+mn-lt"/>
                          <a:ea typeface="+mn-ea"/>
                          <a:cs typeface="+mn-cs"/>
                          <a:sym typeface="Arial"/>
                        </a:rPr>
                        <a:t> é principalmente usada quando as atividades de análise de dados requerem computação </a:t>
                      </a:r>
                      <a:r>
                        <a:rPr lang="pt-BR" sz="1400" b="0" i="0" u="none" strike="noStrike" cap="none" dirty="0" err="1">
                          <a:solidFill>
                            <a:schemeClr val="tx1"/>
                          </a:solidFill>
                          <a:effectLst/>
                          <a:latin typeface="+mn-lt"/>
                          <a:ea typeface="+mn-ea"/>
                          <a:cs typeface="+mn-cs"/>
                          <a:sym typeface="Arial"/>
                        </a:rPr>
                        <a:t>standalone</a:t>
                      </a:r>
                      <a:r>
                        <a:rPr lang="pt-BR" sz="1400" b="0" i="0" u="none" strike="noStrike" cap="none" dirty="0">
                          <a:solidFill>
                            <a:schemeClr val="tx1"/>
                          </a:solidFill>
                          <a:effectLst/>
                          <a:latin typeface="+mn-lt"/>
                          <a:ea typeface="+mn-ea"/>
                          <a:cs typeface="+mn-cs"/>
                          <a:sym typeface="Arial"/>
                        </a:rPr>
                        <a:t> ou análise em servidores individuais.</a:t>
                      </a:r>
                      <a:endParaRPr lang="pt-BR" sz="1400" dirty="0">
                        <a:effectLst/>
                        <a:latin typeface="Helvetica Neue" panose="02000503000000020004" pitchFamily="2"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3993410343"/>
                  </a:ext>
                </a:extLst>
              </a:tr>
              <a:tr h="445770">
                <a:tc>
                  <a:txBody>
                    <a:bodyPr/>
                    <a:lstStyle/>
                    <a:p>
                      <a:r>
                        <a:rPr lang="pt-BR" sz="1400" dirty="0">
                          <a:effectLst/>
                          <a:latin typeface="Helvetica" pitchFamily="2" charset="0"/>
                        </a:rPr>
                        <a:t>Tratamento de dados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pt-BR" sz="1400" dirty="0">
                          <a:effectLst/>
                          <a:latin typeface="Helvetica" pitchFamily="2" charset="0"/>
                        </a:rPr>
                        <a:t>O escopo inicial da linguagem não foi para análise de dados, mas vem evoluindo rapidamente.</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pt-BR" sz="1400" dirty="0">
                          <a:effectLst/>
                          <a:latin typeface="Helvetica Neue" panose="02000503000000020004" pitchFamily="2" charset="0"/>
                        </a:rPr>
                        <a:t>Extremamente eficiente em análise de dados. </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294451091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1" name="Shape 161"/>
          <p:cNvSpPr txBox="1">
            <a:spLocks noGrp="1"/>
          </p:cNvSpPr>
          <p:nvPr>
            <p:ph type="title"/>
          </p:nvPr>
        </p:nvSpPr>
        <p:spPr>
          <a:xfrm rot="514">
            <a:off x="2919474" y="383825"/>
            <a:ext cx="4258928" cy="609300"/>
          </a:xfrm>
          <a:prstGeom prst="rect">
            <a:avLst/>
          </a:prstGeom>
        </p:spPr>
        <p:txBody>
          <a:bodyPr lIns="91425" tIns="91425" rIns="91425" bIns="91425" anchor="t" anchorCtr="0">
            <a:noAutofit/>
          </a:bodyPr>
          <a:lstStyle/>
          <a:p>
            <a:pPr lvl="0" rtl="0">
              <a:spcBef>
                <a:spcPts val="0"/>
              </a:spcBef>
              <a:buNone/>
            </a:pPr>
            <a:r>
              <a:rPr lang="en" dirty="0"/>
              <a:t>#</a:t>
            </a:r>
            <a:r>
              <a:rPr lang="en" dirty="0" err="1"/>
              <a:t>teamR</a:t>
            </a:r>
            <a:r>
              <a:rPr lang="en" dirty="0"/>
              <a:t> vs #</a:t>
            </a:r>
            <a:r>
              <a:rPr lang="en" dirty="0" err="1"/>
              <a:t>teamSAS</a:t>
            </a:r>
            <a:endParaRPr lang="en" dirty="0"/>
          </a:p>
        </p:txBody>
      </p:sp>
      <p:graphicFrame>
        <p:nvGraphicFramePr>
          <p:cNvPr id="2" name="Tabela 1">
            <a:extLst>
              <a:ext uri="{FF2B5EF4-FFF2-40B4-BE49-F238E27FC236}">
                <a16:creationId xmlns:a16="http://schemas.microsoft.com/office/drawing/2014/main" id="{22948021-F413-8E4A-9F24-51A7D88BAC6C}"/>
              </a:ext>
            </a:extLst>
          </p:cNvPr>
          <p:cNvGraphicFramePr>
            <a:graphicFrameLocks noGrp="1"/>
          </p:cNvGraphicFramePr>
          <p:nvPr>
            <p:extLst>
              <p:ext uri="{D42A27DB-BD31-4B8C-83A1-F6EECF244321}">
                <p14:modId xmlns:p14="http://schemas.microsoft.com/office/powerpoint/2010/main" val="2087265254"/>
              </p:ext>
            </p:extLst>
          </p:nvPr>
        </p:nvGraphicFramePr>
        <p:xfrm>
          <a:off x="548639" y="1265354"/>
          <a:ext cx="8129847" cy="2697311"/>
        </p:xfrm>
        <a:graphic>
          <a:graphicData uri="http://schemas.openxmlformats.org/drawingml/2006/table">
            <a:tbl>
              <a:tblPr/>
              <a:tblGrid>
                <a:gridCol w="1396539">
                  <a:extLst>
                    <a:ext uri="{9D8B030D-6E8A-4147-A177-3AD203B41FA5}">
                      <a16:colId xmlns:a16="http://schemas.microsoft.com/office/drawing/2014/main" val="591673380"/>
                    </a:ext>
                  </a:extLst>
                </a:gridCol>
                <a:gridCol w="3275215">
                  <a:extLst>
                    <a:ext uri="{9D8B030D-6E8A-4147-A177-3AD203B41FA5}">
                      <a16:colId xmlns:a16="http://schemas.microsoft.com/office/drawing/2014/main" val="3515843294"/>
                    </a:ext>
                  </a:extLst>
                </a:gridCol>
                <a:gridCol w="3458093">
                  <a:extLst>
                    <a:ext uri="{9D8B030D-6E8A-4147-A177-3AD203B41FA5}">
                      <a16:colId xmlns:a16="http://schemas.microsoft.com/office/drawing/2014/main" val="2412223529"/>
                    </a:ext>
                  </a:extLst>
                </a:gridCol>
              </a:tblGrid>
              <a:tr h="293201">
                <a:tc>
                  <a:txBody>
                    <a:bodyPr/>
                    <a:lstStyle/>
                    <a:p>
                      <a:r>
                        <a:rPr lang="pt-BR" sz="1400">
                          <a:effectLst/>
                          <a:latin typeface="Helvetica Neue" panose="02000503000000020004" pitchFamily="2" charset="0"/>
                        </a:rPr>
                        <a:t>Linguagem</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pt-BR" sz="1400" dirty="0" err="1">
                          <a:effectLst/>
                          <a:latin typeface="Helvetica Neue" panose="02000503000000020004" pitchFamily="2" charset="0"/>
                        </a:rPr>
                        <a:t>R</a:t>
                      </a:r>
                      <a:endParaRPr lang="pt-BR" sz="1400" dirty="0">
                        <a:effectLst/>
                        <a:latin typeface="Helvetica Neue" panose="02000503000000020004" pitchFamily="2"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pt-BR" sz="1400" dirty="0">
                          <a:effectLst/>
                          <a:latin typeface="Helvetica Neue" panose="02000503000000020004" pitchFamily="2" charset="0"/>
                        </a:rPr>
                        <a:t>SAS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981818921"/>
                  </a:ext>
                </a:extLst>
              </a:tr>
              <a:tr h="872490">
                <a:tc>
                  <a:txBody>
                    <a:bodyPr/>
                    <a:lstStyle/>
                    <a:p>
                      <a:r>
                        <a:rPr lang="pt-BR" sz="1400" b="0" i="0" u="none" strike="noStrike" cap="none" dirty="0">
                          <a:solidFill>
                            <a:schemeClr val="tx1"/>
                          </a:solidFill>
                          <a:effectLst/>
                          <a:latin typeface="+mn-lt"/>
                          <a:ea typeface="+mn-ea"/>
                          <a:cs typeface="+mn-cs"/>
                          <a:sym typeface="Arial"/>
                        </a:rPr>
                        <a:t>Capacidade Estatística</a:t>
                      </a:r>
                    </a:p>
                    <a:p>
                      <a:br>
                        <a:rPr lang="pt-BR" dirty="0"/>
                      </a:br>
                      <a:endParaRPr lang="pt-BR" sz="1400" dirty="0">
                        <a:effectLst/>
                        <a:latin typeface="Helvetica Neue" panose="02000503000000020004" pitchFamily="2"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pt-BR" sz="1400" dirty="0">
                          <a:effectLst/>
                          <a:latin typeface="Helvetica Neue" panose="02000503000000020004" pitchFamily="2" charset="0"/>
                        </a:rPr>
                        <a:t>Em termos de análise estatística, tudo o que é possível ser feito com SAS é possível ser feito com R. Como conta com uma grande comunidade ativa, novos pacotes e técnicas chegam rapidamente.</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pt-BR" sz="1400" dirty="0">
                          <a:effectLst/>
                          <a:latin typeface="Helvetica Neue" panose="02000503000000020004" pitchFamily="2" charset="0"/>
                        </a:rPr>
                        <a:t>Fornece um poderoso ambiente de desenvolvimento que cobre quase toda a gama de análises e técnicas estatísticas. Porém, algumas técnicas chegam primeiro no </a:t>
                      </a:r>
                      <a:r>
                        <a:rPr lang="pt-BR" sz="1400" dirty="0" err="1">
                          <a:effectLst/>
                          <a:latin typeface="Helvetica Neue" panose="02000503000000020004" pitchFamily="2" charset="0"/>
                        </a:rPr>
                        <a:t>R</a:t>
                      </a:r>
                      <a:r>
                        <a:rPr lang="pt-BR" sz="1400" dirty="0">
                          <a:effectLst/>
                          <a:latin typeface="Helvetica Neue" panose="02000503000000020004" pitchFamily="2" charset="0"/>
                        </a:rPr>
                        <a:t> e demoram a chegar ao SAS.</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4232485393"/>
                  </a:ext>
                </a:extLst>
              </a:tr>
              <a:tr h="445770">
                <a:tc>
                  <a:txBody>
                    <a:bodyPr/>
                    <a:lstStyle/>
                    <a:p>
                      <a:r>
                        <a:rPr lang="pt-BR" sz="1400" dirty="0">
                          <a:effectLst/>
                          <a:latin typeface="Helvetica" pitchFamily="2" charset="0"/>
                        </a:rPr>
                        <a:t>Alocação de memória</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pt-BR" sz="1400" dirty="0">
                          <a:effectLst/>
                          <a:latin typeface="Helvetica" pitchFamily="2" charset="0"/>
                        </a:rPr>
                        <a:t>Ao tentar carregar grandes conjuntos de dados na RAM pode gerar out </a:t>
                      </a:r>
                      <a:r>
                        <a:rPr lang="pt-BR" sz="1400" dirty="0" err="1">
                          <a:effectLst/>
                          <a:latin typeface="Helvetica" pitchFamily="2" charset="0"/>
                        </a:rPr>
                        <a:t>of</a:t>
                      </a:r>
                      <a:r>
                        <a:rPr lang="pt-BR" sz="1400" dirty="0">
                          <a:effectLst/>
                          <a:latin typeface="Helvetica" pitchFamily="2" charset="0"/>
                        </a:rPr>
                        <a:t> </a:t>
                      </a:r>
                      <a:r>
                        <a:rPr lang="pt-BR" sz="1400" dirty="0" err="1">
                          <a:effectLst/>
                          <a:latin typeface="Helvetica" pitchFamily="2" charset="0"/>
                        </a:rPr>
                        <a:t>memory</a:t>
                      </a:r>
                      <a:endParaRPr lang="pt-BR" sz="1400" dirty="0">
                        <a:effectLst/>
                        <a:latin typeface="Helvetica" pitchFamily="2"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pt-BR" sz="1400" b="0" i="0" u="none" strike="noStrike" cap="none" dirty="0" err="1">
                          <a:solidFill>
                            <a:schemeClr val="tx1"/>
                          </a:solidFill>
                          <a:effectLst/>
                          <a:latin typeface="+mn-lt"/>
                          <a:ea typeface="+mn-ea"/>
                          <a:cs typeface="+mn-cs"/>
                          <a:sym typeface="Arial"/>
                        </a:rPr>
                        <a:t>Matiga</a:t>
                      </a:r>
                      <a:r>
                        <a:rPr lang="pt-BR" sz="1400" b="0" i="0" u="none" strike="noStrike" cap="none" dirty="0">
                          <a:solidFill>
                            <a:schemeClr val="tx1"/>
                          </a:solidFill>
                          <a:effectLst/>
                          <a:latin typeface="+mn-lt"/>
                          <a:ea typeface="+mn-ea"/>
                          <a:cs typeface="+mn-cs"/>
                          <a:sym typeface="Arial"/>
                        </a:rPr>
                        <a:t> </a:t>
                      </a:r>
                      <a:r>
                        <a:rPr lang="pt-BR" sz="1400" b="0" i="0" u="none" strike="noStrike" cap="none" dirty="0" err="1">
                          <a:solidFill>
                            <a:schemeClr val="tx1"/>
                          </a:solidFill>
                          <a:effectLst/>
                          <a:latin typeface="+mn-lt"/>
                          <a:ea typeface="+mn-ea"/>
                          <a:cs typeface="+mn-cs"/>
                          <a:sym typeface="Arial"/>
                        </a:rPr>
                        <a:t>terabytes</a:t>
                      </a:r>
                      <a:r>
                        <a:rPr lang="pt-BR" sz="1400" b="0" i="0" u="none" strike="noStrike" cap="none" dirty="0">
                          <a:solidFill>
                            <a:schemeClr val="tx1"/>
                          </a:solidFill>
                          <a:effectLst/>
                          <a:latin typeface="+mn-lt"/>
                          <a:ea typeface="+mn-ea"/>
                          <a:cs typeface="+mn-cs"/>
                          <a:sym typeface="Arial"/>
                        </a:rPr>
                        <a:t> para carregar grandes volumes de dados com facilidade.</a:t>
                      </a:r>
                      <a:endParaRPr lang="pt-BR" sz="1400" dirty="0">
                        <a:effectLst/>
                        <a:latin typeface="Helvetica Neue" panose="02000503000000020004" pitchFamily="2"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3993410343"/>
                  </a:ext>
                </a:extLst>
              </a:tr>
              <a:tr h="445770">
                <a:tc>
                  <a:txBody>
                    <a:bodyPr/>
                    <a:lstStyle/>
                    <a:p>
                      <a:r>
                        <a:rPr lang="pt-BR" sz="1400" dirty="0">
                          <a:effectLst/>
                          <a:latin typeface="Helvetica" pitchFamily="2" charset="0"/>
                        </a:rPr>
                        <a:t>Custo</a:t>
                      </a: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pt-BR" sz="1400" dirty="0" err="1">
                          <a:effectLst/>
                          <a:latin typeface="Helvetica" pitchFamily="2" charset="0"/>
                        </a:rPr>
                        <a:t>Free</a:t>
                      </a:r>
                      <a:r>
                        <a:rPr lang="pt-BR" sz="1400" dirty="0">
                          <a:effectLst/>
                          <a:latin typeface="Helvetica" pitchFamily="2" charset="0"/>
                        </a:rPr>
                        <a:t> e open-</a:t>
                      </a:r>
                      <a:r>
                        <a:rPr lang="pt-BR" sz="1400" dirty="0" err="1">
                          <a:effectLst/>
                          <a:latin typeface="Helvetica" pitchFamily="2" charset="0"/>
                        </a:rPr>
                        <a:t>source</a:t>
                      </a:r>
                      <a:endParaRPr lang="pt-BR" sz="1400" dirty="0">
                        <a:effectLst/>
                        <a:latin typeface="Helvetica" pitchFamily="2"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tc>
                  <a:txBody>
                    <a:bodyPr/>
                    <a:lstStyle/>
                    <a:p>
                      <a:r>
                        <a:rPr lang="pt-BR" sz="1400" b="0" i="0" u="none" strike="noStrike" cap="none" dirty="0">
                          <a:solidFill>
                            <a:schemeClr val="tx1"/>
                          </a:solidFill>
                          <a:effectLst/>
                          <a:latin typeface="+mn-lt"/>
                          <a:ea typeface="+mn-ea"/>
                          <a:cs typeface="+mn-cs"/>
                          <a:sym typeface="Arial"/>
                        </a:rPr>
                        <a:t>Pago e proprietário. Alto custo de investimento inicial</a:t>
                      </a:r>
                      <a:endParaRPr lang="pt-BR" sz="1400" dirty="0">
                        <a:effectLst/>
                        <a:latin typeface="Helvetica Neue" panose="02000503000000020004" pitchFamily="2" charset="0"/>
                      </a:endParaRPr>
                    </a:p>
                  </a:txBody>
                  <a:tcPr marL="47625" marR="47625" marT="9525" marB="9525">
                    <a:lnL w="9525" cap="flat" cmpd="sng" algn="ctr">
                      <a:solidFill>
                        <a:srgbClr val="9A9A9A"/>
                      </a:solidFill>
                      <a:prstDash val="solid"/>
                      <a:round/>
                      <a:headEnd type="none" w="med" len="med"/>
                      <a:tailEnd type="none" w="med" len="med"/>
                    </a:lnL>
                    <a:lnR w="9525" cap="flat" cmpd="sng" algn="ctr">
                      <a:solidFill>
                        <a:srgbClr val="9A9A9A"/>
                      </a:solidFill>
                      <a:prstDash val="solid"/>
                      <a:round/>
                      <a:headEnd type="none" w="med" len="med"/>
                      <a:tailEnd type="none" w="med" len="med"/>
                    </a:lnR>
                    <a:lnT w="9525" cap="flat" cmpd="sng" algn="ctr">
                      <a:solidFill>
                        <a:srgbClr val="9A9A9A"/>
                      </a:solidFill>
                      <a:prstDash val="solid"/>
                      <a:round/>
                      <a:headEnd type="none" w="med" len="med"/>
                      <a:tailEnd type="none" w="med" len="med"/>
                    </a:lnT>
                    <a:lnB w="9525" cap="flat" cmpd="sng" algn="ctr">
                      <a:solidFill>
                        <a:srgbClr val="9A9A9A"/>
                      </a:solidFill>
                      <a:prstDash val="solid"/>
                      <a:round/>
                      <a:headEnd type="none" w="med" len="med"/>
                      <a:tailEnd type="none" w="med" len="med"/>
                    </a:lnB>
                  </a:tcPr>
                </a:tc>
                <a:extLst>
                  <a:ext uri="{0D108BD9-81ED-4DB2-BD59-A6C34878D82A}">
                    <a16:rowId xmlns:a16="http://schemas.microsoft.com/office/drawing/2014/main" val="2944510914"/>
                  </a:ext>
                </a:extLst>
              </a:tr>
            </a:tbl>
          </a:graphicData>
        </a:graphic>
      </p:graphicFrame>
    </p:spTree>
    <p:extLst>
      <p:ext uri="{BB962C8B-B14F-4D97-AF65-F5344CB8AC3E}">
        <p14:creationId xmlns:p14="http://schemas.microsoft.com/office/powerpoint/2010/main" val="2876791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AE1BD1-4467-084B-BBC6-3BD1D5908600}"/>
              </a:ext>
            </a:extLst>
          </p:cNvPr>
          <p:cNvSpPr>
            <a:spLocks noGrp="1"/>
          </p:cNvSpPr>
          <p:nvPr>
            <p:ph type="title"/>
          </p:nvPr>
        </p:nvSpPr>
        <p:spPr>
          <a:xfrm>
            <a:off x="744673" y="2143050"/>
            <a:ext cx="3226800" cy="857400"/>
          </a:xfrm>
        </p:spPr>
        <p:txBody>
          <a:bodyPr/>
          <a:lstStyle/>
          <a:p>
            <a:r>
              <a:rPr lang="pt-BR" dirty="0"/>
              <a:t>Nossa conclusão</a:t>
            </a:r>
          </a:p>
        </p:txBody>
      </p:sp>
      <p:pic>
        <p:nvPicPr>
          <p:cNvPr id="3" name="Imagem 2">
            <a:extLst>
              <a:ext uri="{FF2B5EF4-FFF2-40B4-BE49-F238E27FC236}">
                <a16:creationId xmlns:a16="http://schemas.microsoft.com/office/drawing/2014/main" id="{FBBEED67-41A9-4E41-A76B-AD3186A72D81}"/>
              </a:ext>
            </a:extLst>
          </p:cNvPr>
          <p:cNvPicPr>
            <a:picLocks noChangeAspect="1"/>
          </p:cNvPicPr>
          <p:nvPr/>
        </p:nvPicPr>
        <p:blipFill>
          <a:blip r:embed="rId2"/>
          <a:stretch>
            <a:fillRect/>
          </a:stretch>
        </p:blipFill>
        <p:spPr>
          <a:xfrm>
            <a:off x="4436927" y="1109980"/>
            <a:ext cx="3962400" cy="3289300"/>
          </a:xfrm>
          <a:prstGeom prst="rect">
            <a:avLst/>
          </a:prstGeom>
        </p:spPr>
      </p:pic>
    </p:spTree>
    <p:extLst>
      <p:ext uri="{BB962C8B-B14F-4D97-AF65-F5344CB8AC3E}">
        <p14:creationId xmlns:p14="http://schemas.microsoft.com/office/powerpoint/2010/main" val="3076456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741901" y="2143050"/>
            <a:ext cx="5752843" cy="857400"/>
          </a:xfrm>
          <a:prstGeom prst="rect">
            <a:avLst/>
          </a:prstGeom>
        </p:spPr>
        <p:txBody>
          <a:bodyPr lIns="91425" tIns="91425" rIns="91425" bIns="91425" anchor="t" anchorCtr="0">
            <a:noAutofit/>
          </a:bodyPr>
          <a:lstStyle/>
          <a:p>
            <a:r>
              <a:rPr lang="pt-BR" dirty="0" err="1">
                <a:solidFill>
                  <a:srgbClr val="88398A"/>
                </a:solidFill>
              </a:rPr>
              <a:t>Thank</a:t>
            </a:r>
            <a:r>
              <a:rPr lang="pt-BR" dirty="0">
                <a:solidFill>
                  <a:srgbClr val="88398A"/>
                </a:solidFill>
              </a:rPr>
              <a:t> </a:t>
            </a:r>
            <a:r>
              <a:rPr lang="pt-BR" dirty="0" err="1">
                <a:solidFill>
                  <a:srgbClr val="88398A"/>
                </a:solidFill>
              </a:rPr>
              <a:t>you</a:t>
            </a:r>
            <a:r>
              <a:rPr lang="pt-BR" dirty="0">
                <a:solidFill>
                  <a:srgbClr val="88398A"/>
                </a:solidFill>
              </a:rPr>
              <a:t>, </a:t>
            </a:r>
            <a:r>
              <a:rPr lang="pt-BR" dirty="0" err="1">
                <a:solidFill>
                  <a:srgbClr val="88398A"/>
                </a:solidFill>
              </a:rPr>
              <a:t>next</a:t>
            </a:r>
            <a:endParaRPr lang="en" dirty="0">
              <a:solidFill>
                <a:srgbClr val="88398A"/>
              </a:solidFill>
            </a:endParaRPr>
          </a:p>
        </p:txBody>
      </p:sp>
    </p:spTree>
    <p:extLst>
      <p:ext uri="{BB962C8B-B14F-4D97-AF65-F5344CB8AC3E}">
        <p14:creationId xmlns:p14="http://schemas.microsoft.com/office/powerpoint/2010/main" val="3445883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ctrTitle"/>
          </p:nvPr>
        </p:nvSpPr>
        <p:spPr>
          <a:xfrm>
            <a:off x="902549" y="1214425"/>
            <a:ext cx="6086079" cy="1159800"/>
          </a:xfrm>
          <a:prstGeom prst="rect">
            <a:avLst/>
          </a:prstGeom>
        </p:spPr>
        <p:txBody>
          <a:bodyPr lIns="91425" tIns="91425" rIns="91425" bIns="91425" anchor="t" anchorCtr="0">
            <a:noAutofit/>
          </a:bodyPr>
          <a:lstStyle/>
          <a:p>
            <a:pPr lvl="0" rtl="0">
              <a:spcBef>
                <a:spcPts val="0"/>
              </a:spcBef>
              <a:buNone/>
            </a:pPr>
            <a:r>
              <a:rPr lang="en" dirty="0"/>
              <a:t>1.</a:t>
            </a:r>
          </a:p>
          <a:p>
            <a:pPr lvl="0" rtl="0">
              <a:spcBef>
                <a:spcPts val="0"/>
              </a:spcBef>
              <a:buNone/>
            </a:pPr>
            <a:r>
              <a:rPr lang="en" dirty="0"/>
              <a:t>O que </a:t>
            </a:r>
            <a:r>
              <a:rPr lang="en" dirty="0" err="1"/>
              <a:t>é</a:t>
            </a:r>
            <a:r>
              <a:rPr lang="en" dirty="0"/>
              <a:t> </a:t>
            </a:r>
            <a:r>
              <a:rPr lang="en" dirty="0" err="1"/>
              <a:t>ciência</a:t>
            </a:r>
            <a:r>
              <a:rPr lang="en" dirty="0"/>
              <a:t> de dados?</a:t>
            </a:r>
          </a:p>
        </p:txBody>
      </p:sp>
      <p:sp>
        <p:nvSpPr>
          <p:cNvPr id="99" name="Shape 99"/>
          <p:cNvSpPr txBox="1">
            <a:spLocks noGrp="1"/>
          </p:cNvSpPr>
          <p:nvPr>
            <p:ph type="subTitle" idx="1"/>
          </p:nvPr>
        </p:nvSpPr>
        <p:spPr>
          <a:xfrm>
            <a:off x="902550" y="2459050"/>
            <a:ext cx="7632000" cy="784800"/>
          </a:xfrm>
          <a:prstGeom prst="rect">
            <a:avLst/>
          </a:prstGeom>
        </p:spPr>
        <p:txBody>
          <a:bodyPr lIns="91425" tIns="91425" rIns="91425" bIns="91425" anchor="t" anchorCtr="0">
            <a:noAutofit/>
          </a:bodyPr>
          <a:lstStyle/>
          <a:p>
            <a:pPr lvl="0" rtl="0">
              <a:spcBef>
                <a:spcPts val="0"/>
              </a:spcBef>
              <a:buNone/>
            </a:pPr>
            <a:r>
              <a:rPr lang="en" dirty="0" err="1"/>
              <a:t>Vamos</a:t>
            </a:r>
            <a:r>
              <a:rPr lang="en" dirty="0"/>
              <a:t> </a:t>
            </a:r>
            <a:r>
              <a:rPr lang="en" dirty="0" err="1"/>
              <a:t>começar</a:t>
            </a:r>
            <a:r>
              <a:rPr lang="en" dirty="0"/>
              <a:t> do </a:t>
            </a:r>
            <a:r>
              <a:rPr lang="en" dirty="0" err="1"/>
              <a:t>começo</a:t>
            </a:r>
            <a:r>
              <a:rPr lang="en"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Shape 111"/>
          <p:cNvSpPr txBox="1">
            <a:spLocks noGrp="1"/>
          </p:cNvSpPr>
          <p:nvPr>
            <p:ph type="body" idx="1"/>
          </p:nvPr>
        </p:nvSpPr>
        <p:spPr>
          <a:xfrm>
            <a:off x="692025" y="1586325"/>
            <a:ext cx="5971500" cy="3148500"/>
          </a:xfrm>
          <a:prstGeom prst="rect">
            <a:avLst/>
          </a:prstGeom>
        </p:spPr>
        <p:txBody>
          <a:bodyPr lIns="91425" tIns="91425" rIns="91425" bIns="91425" anchor="t" anchorCtr="0">
            <a:noAutofit/>
          </a:bodyPr>
          <a:lstStyle/>
          <a:p>
            <a:pPr fontAlgn="base"/>
            <a:r>
              <a:rPr lang="pt-BR" dirty="0"/>
              <a:t>A ciência de dados é o conceito que unifica estatística, estudos e análise de dados</a:t>
            </a:r>
            <a:r>
              <a:rPr lang="en-US" dirty="0"/>
              <a:t>​</a:t>
            </a:r>
          </a:p>
          <a:p>
            <a:pPr fontAlgn="base"/>
            <a:endParaRPr lang="en-US" dirty="0"/>
          </a:p>
          <a:p>
            <a:pPr fontAlgn="base"/>
            <a:r>
              <a:rPr lang="pt-BR" dirty="0"/>
              <a:t>Visa a geração de insights​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692025" y="422500"/>
            <a:ext cx="3226800" cy="857400"/>
          </a:xfrm>
          <a:prstGeom prst="rect">
            <a:avLst/>
          </a:prstGeom>
        </p:spPr>
        <p:txBody>
          <a:bodyPr lIns="91425" tIns="91425" rIns="91425" bIns="91425" anchor="t" anchorCtr="0">
            <a:noAutofit/>
          </a:bodyPr>
          <a:lstStyle/>
          <a:p>
            <a:pPr lvl="0">
              <a:spcBef>
                <a:spcPts val="0"/>
              </a:spcBef>
              <a:buNone/>
            </a:pPr>
            <a:r>
              <a:rPr lang="en" dirty="0" err="1">
                <a:solidFill>
                  <a:srgbClr val="88398A"/>
                </a:solidFill>
              </a:rPr>
              <a:t>Objetivo</a:t>
            </a:r>
            <a:endParaRPr lang="en" dirty="0">
              <a:solidFill>
                <a:srgbClr val="88398A"/>
              </a:solidFill>
            </a:endParaRPr>
          </a:p>
        </p:txBody>
      </p:sp>
      <p:sp>
        <p:nvSpPr>
          <p:cNvPr id="111" name="Shape 111"/>
          <p:cNvSpPr txBox="1">
            <a:spLocks noGrp="1"/>
          </p:cNvSpPr>
          <p:nvPr>
            <p:ph type="body" idx="1"/>
          </p:nvPr>
        </p:nvSpPr>
        <p:spPr>
          <a:xfrm>
            <a:off x="692025" y="1586325"/>
            <a:ext cx="5971500" cy="3148500"/>
          </a:xfrm>
          <a:prstGeom prst="rect">
            <a:avLst/>
          </a:prstGeom>
        </p:spPr>
        <p:txBody>
          <a:bodyPr lIns="91425" tIns="91425" rIns="91425" bIns="91425" anchor="t" anchorCtr="0">
            <a:noAutofit/>
          </a:bodyPr>
          <a:lstStyle/>
          <a:p>
            <a:pPr fontAlgn="base"/>
            <a:r>
              <a:rPr lang="pt-BR" dirty="0"/>
              <a:t>Analisar fenômenos reais</a:t>
            </a:r>
            <a:endParaRPr lang="en-US" dirty="0"/>
          </a:p>
        </p:txBody>
      </p:sp>
    </p:spTree>
    <p:extLst>
      <p:ext uri="{BB962C8B-B14F-4D97-AF65-F5344CB8AC3E}">
        <p14:creationId xmlns:p14="http://schemas.microsoft.com/office/powerpoint/2010/main" val="832810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692025" y="422500"/>
            <a:ext cx="3226800" cy="857400"/>
          </a:xfrm>
          <a:prstGeom prst="rect">
            <a:avLst/>
          </a:prstGeom>
        </p:spPr>
        <p:txBody>
          <a:bodyPr lIns="91425" tIns="91425" rIns="91425" bIns="91425" anchor="t" anchorCtr="0">
            <a:noAutofit/>
          </a:bodyPr>
          <a:lstStyle/>
          <a:p>
            <a:pPr lvl="0" rtl="0">
              <a:spcBef>
                <a:spcPts val="0"/>
              </a:spcBef>
              <a:buNone/>
            </a:pPr>
            <a:r>
              <a:rPr lang="en" dirty="0" err="1"/>
              <a:t>Técnicas</a:t>
            </a:r>
            <a:endParaRPr lang="en" dirty="0"/>
          </a:p>
        </p:txBody>
      </p:sp>
      <p:sp>
        <p:nvSpPr>
          <p:cNvPr id="111" name="Shape 111"/>
          <p:cNvSpPr txBox="1">
            <a:spLocks noGrp="1"/>
          </p:cNvSpPr>
          <p:nvPr>
            <p:ph type="body" idx="1"/>
          </p:nvPr>
        </p:nvSpPr>
        <p:spPr>
          <a:xfrm>
            <a:off x="692025" y="1586325"/>
            <a:ext cx="5971500" cy="3148500"/>
          </a:xfrm>
          <a:prstGeom prst="rect">
            <a:avLst/>
          </a:prstGeom>
        </p:spPr>
        <p:txBody>
          <a:bodyPr lIns="91425" tIns="91425" rIns="91425" bIns="91425" anchor="t" anchorCtr="0">
            <a:noAutofit/>
          </a:bodyPr>
          <a:lstStyle/>
          <a:p>
            <a:pPr fontAlgn="base"/>
            <a:r>
              <a:rPr lang="pt-BR" dirty="0"/>
              <a:t>A técnicas empregadas são extraídas de muitas áreas como matemática, estatística e computação</a:t>
            </a:r>
            <a:endParaRPr lang="en-US" dirty="0"/>
          </a:p>
        </p:txBody>
      </p:sp>
    </p:spTree>
    <p:extLst>
      <p:ext uri="{BB962C8B-B14F-4D97-AF65-F5344CB8AC3E}">
        <p14:creationId xmlns:p14="http://schemas.microsoft.com/office/powerpoint/2010/main" val="1786553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Shape 111"/>
          <p:cNvSpPr txBox="1">
            <a:spLocks noGrp="1"/>
          </p:cNvSpPr>
          <p:nvPr>
            <p:ph type="body" idx="1"/>
          </p:nvPr>
        </p:nvSpPr>
        <p:spPr>
          <a:xfrm>
            <a:off x="692025" y="1586325"/>
            <a:ext cx="5971500" cy="3148500"/>
          </a:xfrm>
          <a:prstGeom prst="rect">
            <a:avLst/>
          </a:prstGeom>
        </p:spPr>
        <p:txBody>
          <a:bodyPr lIns="91425" tIns="91425" rIns="91425" bIns="91425" anchor="t" anchorCtr="0">
            <a:noAutofit/>
          </a:bodyPr>
          <a:lstStyle/>
          <a:p>
            <a:pPr fontAlgn="base"/>
            <a:r>
              <a:rPr lang="pt-BR" dirty="0"/>
              <a:t>Não é uma área nova</a:t>
            </a:r>
            <a:r>
              <a:rPr lang="en-US" dirty="0"/>
              <a:t>​</a:t>
            </a:r>
          </a:p>
          <a:p>
            <a:pPr fontAlgn="base">
              <a:buNone/>
            </a:pPr>
            <a:r>
              <a:rPr lang="pt-BR" dirty="0"/>
              <a:t>​</a:t>
            </a:r>
          </a:p>
          <a:p>
            <a:pPr fontAlgn="base"/>
            <a:r>
              <a:rPr lang="pt-BR" dirty="0"/>
              <a:t>Popularização devido a explosão na produção de dados​</a:t>
            </a:r>
          </a:p>
          <a:p>
            <a:pPr fontAlgn="base"/>
            <a:endParaRPr lang="pt-BR" dirty="0"/>
          </a:p>
          <a:p>
            <a:pPr fontAlgn="base"/>
            <a:r>
              <a:rPr lang="pt-BR" dirty="0"/>
              <a:t>Dependência desses dados na tomada de decisão</a:t>
            </a:r>
          </a:p>
        </p:txBody>
      </p:sp>
    </p:spTree>
    <p:extLst>
      <p:ext uri="{BB962C8B-B14F-4D97-AF65-F5344CB8AC3E}">
        <p14:creationId xmlns:p14="http://schemas.microsoft.com/office/powerpoint/2010/main" val="2068483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Shape 111"/>
          <p:cNvSpPr txBox="1">
            <a:spLocks noGrp="1"/>
          </p:cNvSpPr>
          <p:nvPr>
            <p:ph type="body" idx="1"/>
          </p:nvPr>
        </p:nvSpPr>
        <p:spPr>
          <a:xfrm>
            <a:off x="692025" y="1586325"/>
            <a:ext cx="5971500" cy="3148500"/>
          </a:xfrm>
          <a:prstGeom prst="rect">
            <a:avLst/>
          </a:prstGeom>
        </p:spPr>
        <p:txBody>
          <a:bodyPr lIns="91425" tIns="91425" rIns="91425" bIns="91425" anchor="t" anchorCtr="0">
            <a:noAutofit/>
          </a:bodyPr>
          <a:lstStyle/>
          <a:p>
            <a:pPr fontAlgn="base"/>
            <a:r>
              <a:rPr lang="pt-BR" dirty="0"/>
              <a:t>Saber usar os dados para extrair mais do que eles mostram</a:t>
            </a:r>
            <a:r>
              <a:rPr lang="en-US" dirty="0"/>
              <a:t>​</a:t>
            </a:r>
          </a:p>
          <a:p>
            <a:pPr fontAlgn="base"/>
            <a:endParaRPr lang="pt-BR" dirty="0"/>
          </a:p>
          <a:p>
            <a:pPr fontAlgn="base"/>
            <a:r>
              <a:rPr lang="pt-BR" dirty="0"/>
              <a:t>Com o imenso volume de dados é possível fazer modelos e extrair padrões </a:t>
            </a:r>
            <a:r>
              <a:rPr lang="pt-BR" dirty="0" err="1"/>
              <a:t>capazer</a:t>
            </a:r>
            <a:r>
              <a:rPr lang="pt-BR" dirty="0"/>
              <a:t> de prever ações futuras</a:t>
            </a:r>
          </a:p>
        </p:txBody>
      </p:sp>
    </p:spTree>
    <p:extLst>
      <p:ext uri="{BB962C8B-B14F-4D97-AF65-F5344CB8AC3E}">
        <p14:creationId xmlns:p14="http://schemas.microsoft.com/office/powerpoint/2010/main" val="226946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1261050" y="905750"/>
            <a:ext cx="5404500" cy="1641600"/>
          </a:xfrm>
          <a:prstGeom prst="rect">
            <a:avLst/>
          </a:prstGeom>
        </p:spPr>
        <p:txBody>
          <a:bodyPr lIns="91425" tIns="91425" rIns="91425" bIns="91425" anchor="t" anchorCtr="0">
            <a:noAutofit/>
          </a:bodyPr>
          <a:lstStyle/>
          <a:p>
            <a:pPr lvl="0">
              <a:buNone/>
            </a:pPr>
            <a:r>
              <a:rPr lang="pt-BR" sz="1200" i="0" dirty="0"/>
              <a:t>“Um Cientista de Dados representa uma evolução do papel de Analista de Negócios ou Analista de Dados. Estes profissionais possuem uma base sólida normalmente em ciência da computação, aplicações, modelagem, estatísticas, análises e matemática. O que define o Cientista de Dados é a forte visão de negócios, juntamente com a capacidade de comunicar os resultados, tanto para os líderes de negócios quanto para seus pares, de uma forma que influencie como uma organização posiciona-se diante dos desafios do mercado”.</a:t>
            </a:r>
            <a:endParaRPr lang="en" sz="1200" dirty="0"/>
          </a:p>
        </p:txBody>
      </p:sp>
      <p:sp>
        <p:nvSpPr>
          <p:cNvPr id="105" name="Shape 105"/>
          <p:cNvSpPr txBox="1"/>
          <p:nvPr/>
        </p:nvSpPr>
        <p:spPr>
          <a:xfrm>
            <a:off x="1338168" y="3549885"/>
            <a:ext cx="5404500" cy="467700"/>
          </a:xfrm>
          <a:prstGeom prst="rect">
            <a:avLst/>
          </a:prstGeom>
          <a:noFill/>
          <a:ln>
            <a:noFill/>
          </a:ln>
        </p:spPr>
        <p:txBody>
          <a:bodyPr lIns="91425" tIns="91425" rIns="91425" bIns="91425" anchor="t" anchorCtr="0">
            <a:noAutofit/>
          </a:bodyPr>
          <a:lstStyle/>
          <a:p>
            <a:pPr lvl="0" algn="r">
              <a:spcBef>
                <a:spcPts val="600"/>
              </a:spcBef>
            </a:pPr>
            <a:r>
              <a:rPr lang="en" sz="1200" i="1" dirty="0">
                <a:solidFill>
                  <a:srgbClr val="181818"/>
                </a:solidFill>
                <a:latin typeface="Helvetica Neue"/>
                <a:ea typeface="Helvetica Neue"/>
                <a:cs typeface="Helvetica Neue"/>
                <a:sym typeface="Helvetica Neue"/>
              </a:rPr>
              <a:t>—</a:t>
            </a:r>
            <a:r>
              <a:rPr lang="pt-BR" sz="1200" i="1" dirty="0" err="1">
                <a:solidFill>
                  <a:srgbClr val="181818"/>
                </a:solidFill>
                <a:latin typeface="Helvetica Neue"/>
                <a:ea typeface="Helvetica Neue"/>
                <a:cs typeface="Helvetica Neue"/>
                <a:sym typeface="Helvetica Neue"/>
              </a:rPr>
              <a:t>Anjul</a:t>
            </a:r>
            <a:r>
              <a:rPr lang="pt-BR" sz="1200" i="1" dirty="0">
                <a:solidFill>
                  <a:srgbClr val="181818"/>
                </a:solidFill>
                <a:latin typeface="Helvetica Neue"/>
                <a:ea typeface="Helvetica Neue"/>
                <a:cs typeface="Helvetica Neue"/>
                <a:sym typeface="Helvetica Neue"/>
              </a:rPr>
              <a:t> </a:t>
            </a:r>
            <a:r>
              <a:rPr lang="pt-BR" sz="1200" i="1" dirty="0" err="1">
                <a:solidFill>
                  <a:srgbClr val="181818"/>
                </a:solidFill>
                <a:latin typeface="Helvetica Neue"/>
                <a:ea typeface="Helvetica Neue"/>
                <a:cs typeface="Helvetica Neue"/>
                <a:sym typeface="Helvetica Neue"/>
              </a:rPr>
              <a:t>Bhambhri</a:t>
            </a:r>
            <a:endParaRPr lang="en" sz="1200" i="1" dirty="0">
              <a:solidFill>
                <a:srgbClr val="181818"/>
              </a:solidFill>
              <a:latin typeface="Helvetica Neue"/>
              <a:ea typeface="Helvetica Neue"/>
              <a:cs typeface="Helvetica Neue"/>
              <a:sym typeface="Helvetica Neue"/>
            </a:endParaRPr>
          </a:p>
          <a:p>
            <a:pPr lvl="0" algn="r">
              <a:spcBef>
                <a:spcPts val="600"/>
              </a:spcBef>
              <a:buClr>
                <a:schemeClr val="dk1"/>
              </a:buClr>
              <a:buSzPct val="91666"/>
            </a:pPr>
            <a:r>
              <a:rPr lang="pt-BR" sz="1200" i="1" dirty="0" err="1">
                <a:solidFill>
                  <a:srgbClr val="181818"/>
                </a:solidFill>
                <a:latin typeface="Helvetica Neue"/>
                <a:ea typeface="Helvetica Neue"/>
                <a:cs typeface="Helvetica Neue"/>
                <a:sym typeface="Helvetica Neue"/>
              </a:rPr>
              <a:t>Ex</a:t>
            </a:r>
            <a:r>
              <a:rPr lang="pt-BR" sz="1200" i="1" dirty="0">
                <a:solidFill>
                  <a:srgbClr val="181818"/>
                </a:solidFill>
                <a:latin typeface="Helvetica Neue"/>
                <a:ea typeface="Helvetica Neue"/>
                <a:cs typeface="Helvetica Neue"/>
                <a:sym typeface="Helvetica Neue"/>
              </a:rPr>
              <a:t> Vice Presidente de Big Data da IBM e atual Vice Presidente da Adobe</a:t>
            </a:r>
            <a:endParaRPr dirty="0"/>
          </a:p>
        </p:txBody>
      </p:sp>
    </p:spTree>
  </p:cSld>
  <p:clrMapOvr>
    <a:masterClrMapping/>
  </p:clrMapOvr>
</p:sld>
</file>

<file path=ppt/theme/theme1.xml><?xml version="1.0" encoding="utf-8"?>
<a:theme xmlns:a="http://schemas.openxmlformats.org/drawingml/2006/main"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TotalTime>
  <Words>737</Words>
  <Application>Microsoft Macintosh PowerPoint</Application>
  <PresentationFormat>Apresentação na tela (16:9)</PresentationFormat>
  <Paragraphs>131</Paragraphs>
  <Slides>29</Slides>
  <Notes>26</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29</vt:i4>
      </vt:variant>
    </vt:vector>
  </HeadingPairs>
  <TitlesOfParts>
    <vt:vector size="35" baseType="lpstr">
      <vt:lpstr>Helvetica Neue</vt:lpstr>
      <vt:lpstr>Courier</vt:lpstr>
      <vt:lpstr>Titillium Web</vt:lpstr>
      <vt:lpstr>Arial</vt:lpstr>
      <vt:lpstr>Helvetica</vt:lpstr>
      <vt:lpstr>R-Ladies Template</vt:lpstr>
      <vt:lpstr>R na ciência de Dados</vt:lpstr>
      <vt:lpstr>Hello!</vt:lpstr>
      <vt:lpstr>1. O que é ciência de dados?</vt:lpstr>
      <vt:lpstr>Apresentação do PowerPoint</vt:lpstr>
      <vt:lpstr>Objetivo</vt:lpstr>
      <vt:lpstr>Técnicas</vt:lpstr>
      <vt:lpstr>Apresentação do PowerPoint</vt:lpstr>
      <vt:lpstr>Apresentação do PowerPoint</vt:lpstr>
      <vt:lpstr>Apresentação do PowerPoint</vt:lpstr>
      <vt:lpstr>O que se faz com os dados é basicamente… </vt:lpstr>
      <vt:lpstr>2. Qual a melhor linguagem/ferramenta?</vt:lpstr>
      <vt:lpstr>A que resolve o problema</vt:lpstr>
      <vt:lpstr>Ok, mas qual eu devo aprender? </vt:lpstr>
      <vt:lpstr>2. Um pouco sobre R  Ou nem tão pouco assim</vt:lpstr>
      <vt:lpstr>R é um ambiente e uma linguagem de programação </vt:lpstr>
      <vt:lpstr>Características</vt:lpstr>
      <vt:lpstr>Apresentação do PowerPoint</vt:lpstr>
      <vt:lpstr>Apresentação do PowerPoint</vt:lpstr>
      <vt:lpstr>Porque aprender R?</vt:lpstr>
      <vt:lpstr>Oracle R Enterprise</vt:lpstr>
      <vt:lpstr>Microsoft R</vt:lpstr>
      <vt:lpstr>Possui um imenso número de pacotes disponíveis no CRAN</vt:lpstr>
      <vt:lpstr>Apresentação do PowerPoint</vt:lpstr>
      <vt:lpstr>Coleção de pacotes Tidyverse   </vt:lpstr>
      <vt:lpstr>3. Comparando  Vamos colocar as cartas na mesa</vt:lpstr>
      <vt:lpstr>#teamR vs #teamPython</vt:lpstr>
      <vt:lpstr>#teamR vs #teamSAS</vt:lpstr>
      <vt:lpstr>Nossa conclusão</vt:lpstr>
      <vt:lpstr>Thank you,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na ciência de Dados</dc:title>
  <cp:lastModifiedBy>Beatrice Victoria Fernandes</cp:lastModifiedBy>
  <cp:revision>19</cp:revision>
  <dcterms:modified xsi:type="dcterms:W3CDTF">2019-06-24T18:36:32Z</dcterms:modified>
</cp:coreProperties>
</file>